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65" r:id="rId6"/>
    <p:sldId id="263" r:id="rId7"/>
    <p:sldId id="271" r:id="rId8"/>
    <p:sldId id="278" r:id="rId9"/>
    <p:sldId id="279" r:id="rId10"/>
    <p:sldId id="267" r:id="rId11"/>
    <p:sldId id="268" r:id="rId12"/>
    <p:sldId id="269" r:id="rId13"/>
    <p:sldId id="270" r:id="rId14"/>
    <p:sldId id="280" r:id="rId15"/>
    <p:sldId id="274" r:id="rId16"/>
    <p:sldId id="281" r:id="rId17"/>
    <p:sldId id="282" r:id="rId18"/>
    <p:sldId id="275" r:id="rId19"/>
    <p:sldId id="276" r:id="rId20"/>
    <p:sldId id="277" r:id="rId21"/>
  </p:sldIdLst>
  <p:sldSz cx="24384000" cy="13716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olas" panose="020B0609020204030204" pitchFamily="49" charset="0"/>
      <p:regular r:id="rId27"/>
      <p:bold r:id="rId28"/>
      <p:italic r:id="rId29"/>
      <p:boldItalic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Helvetica Neue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3lHmjn2lipQOy3mI0nSck9XQx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unjong Choi" initials="HC" lastIdx="1" clrIdx="0">
    <p:extLst>
      <p:ext uri="{19B8F6BF-5375-455C-9EA6-DF929625EA0E}">
        <p15:presenceInfo xmlns:p15="http://schemas.microsoft.com/office/powerpoint/2012/main" userId="Hyunjong Ch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26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18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88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846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374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03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499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99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17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4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745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49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126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114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69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34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897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8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3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1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6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hyperlink" Target="https://github.com/rtenlab/ros2-picas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hyperlink" Target="https://github.com/ros-realtime/reference-system/tree/main/autoware_reference_system#evaluation-criteria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5.emf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5.emf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youtube.com/watch?v=OMq4eYtpt-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hyperlink" Target="https://intra.ece.ucr.edu/~hyoseung/pdf/rtas21_picas_slides.pdf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hyperlink" Target="https://intra.ece.ucr.edu/~hyoseung/pdf/rtas21_pica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 descr="Image"/>
          <p:cNvPicPr preferRelativeResize="0"/>
          <p:nvPr/>
        </p:nvPicPr>
        <p:blipFill rotWithShape="1">
          <a:blip r:embed="rId3">
            <a:alphaModFix/>
          </a:blip>
          <a:srcRect b="73770"/>
          <a:stretch/>
        </p:blipFill>
        <p:spPr>
          <a:xfrm>
            <a:off x="-50800" y="-381000"/>
            <a:ext cx="24485601" cy="363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Image"/>
          <p:cNvPicPr preferRelativeResize="0"/>
          <p:nvPr/>
        </p:nvPicPr>
        <p:blipFill rotWithShape="1">
          <a:blip r:embed="rId4">
            <a:alphaModFix amt="7603"/>
          </a:blip>
          <a:srcRect/>
          <a:stretch/>
        </p:blipFill>
        <p:spPr>
          <a:xfrm>
            <a:off x="1032292" y="-1389085"/>
            <a:ext cx="22573415" cy="677609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-20241" y="3225601"/>
            <a:ext cx="24424481" cy="10268447"/>
          </a:xfrm>
          <a:prstGeom prst="rect">
            <a:avLst/>
          </a:prstGeom>
          <a:solidFill>
            <a:srgbClr val="003E5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Helvetica Neue"/>
              <a:buNone/>
            </a:pPr>
            <a:endParaRPr sz="31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634013" y="5464311"/>
            <a:ext cx="15116100" cy="348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300"/>
              <a:buFont typeface="Helvetica Neue"/>
              <a:buNone/>
            </a:pPr>
            <a:r>
              <a:rPr lang="en-US" sz="88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Priority-Driven Chain-Aware Scheduling with </a:t>
            </a:r>
            <a:r>
              <a:rPr lang="en-US" sz="88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PiCAS</a:t>
            </a:r>
            <a:endParaRPr lang="en-US" sz="88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300"/>
              <a:buFont typeface="Helvetica Neue"/>
              <a:buNone/>
            </a:pPr>
            <a:r>
              <a:rPr lang="en-US" sz="4400" b="1" i="0" u="none" strike="noStrike" cap="none" dirty="0">
                <a:solidFill>
                  <a:srgbClr val="45B8E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 202</a:t>
            </a:r>
            <a:r>
              <a:rPr lang="en-US" sz="4400" b="1" dirty="0">
                <a:solidFill>
                  <a:srgbClr val="45B8E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900" dirty="0"/>
          </a:p>
        </p:txBody>
      </p:sp>
      <p:sp>
        <p:nvSpPr>
          <p:cNvPr id="80" name="Google Shape;80;p1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318901" y="12937575"/>
            <a:ext cx="6023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pic>
        <p:nvPicPr>
          <p:cNvPr id="83" name="Google Shape;8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85825" y="175950"/>
            <a:ext cx="4812349" cy="481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2;p1">
            <a:extLst>
              <a:ext uri="{FF2B5EF4-FFF2-40B4-BE49-F238E27FC236}">
                <a16:creationId xmlns:a16="http://schemas.microsoft.com/office/drawing/2014/main" id="{973AE6DD-EFCB-433E-B17D-A9908BB2A9F8}"/>
              </a:ext>
            </a:extLst>
          </p:cNvPr>
          <p:cNvSpPr txBox="1"/>
          <p:nvPr/>
        </p:nvSpPr>
        <p:spPr>
          <a:xfrm>
            <a:off x="5684657" y="9686779"/>
            <a:ext cx="13268684" cy="162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</a:t>
            </a:r>
            <a:r>
              <a:rPr lang="en-US" sz="33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Hyunjong</a:t>
            </a: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Choi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Postdoc</a:t>
            </a:r>
            <a:endParaRPr lang="en-US" sz="33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dirty="0">
                <a:solidFill>
                  <a:srgbClr val="FFFFFF"/>
                </a:solidFill>
                <a:latin typeface="Helvetica Neue"/>
                <a:sym typeface="Helvetica Neue"/>
              </a:rPr>
              <a:t>University of California, Riverside</a:t>
            </a: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F399D1B-AB9A-48D9-A604-CE95A1E1D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2325" y="9191575"/>
            <a:ext cx="2802524" cy="2802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333D01-0C32-4BE7-8A41-CA5758208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24384000" cy="138231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3863332" y="5036988"/>
            <a:ext cx="16644838" cy="364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1371600" marR="0" lvl="0" indent="-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romanUcPeriod" startAt="3"/>
            </a:pPr>
            <a:r>
              <a:rPr lang="en-US" sz="115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PiCAS</a:t>
            </a:r>
            <a:r>
              <a:rPr lang="en-US" sz="115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on reference system</a:t>
            </a:r>
          </a:p>
        </p:txBody>
      </p:sp>
      <p:sp>
        <p:nvSpPr>
          <p:cNvPr id="92" name="Google Shape;92;p2"/>
          <p:cNvSpPr txBox="1"/>
          <p:nvPr/>
        </p:nvSpPr>
        <p:spPr>
          <a:xfrm>
            <a:off x="318901" y="12937575"/>
            <a:ext cx="6023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5D2F64-40D7-4149-9568-E2583E7AE1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37183-9804-43DD-AD02-931DC93C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5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 err="1"/>
              <a:t>PiCAS</a:t>
            </a:r>
            <a:r>
              <a:rPr lang="en-US" sz="8000" dirty="0"/>
              <a:t> on reference system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63F1CC2-8EAA-4B33-BFFD-898C93181CF1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Clone our forked repository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Build with </a:t>
            </a:r>
            <a:r>
              <a:rPr lang="en-US" sz="54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 executor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 PICAS 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CMake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variable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Configuration change for Linux RT priority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Modify /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etc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/security/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limits.conf</a:t>
            </a: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Notes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implemented as an extension to </a:t>
            </a:r>
            <a:r>
              <a:rPr lang="en-US" sz="4400" i="1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rclcpp</a:t>
            </a:r>
            <a:r>
              <a:rPr lang="en-US" sz="4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located in </a:t>
            </a:r>
            <a:r>
              <a:rPr lang="en-US" sz="44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reference-system/</a:t>
            </a:r>
            <a:r>
              <a:rPr lang="en-US" sz="4400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rclcpp</a:t>
            </a:r>
            <a:r>
              <a:rPr lang="en-US" sz="4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This local </a:t>
            </a:r>
            <a:r>
              <a:rPr lang="en-US" sz="4400" i="1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rclcpp</a:t>
            </a:r>
            <a:r>
              <a:rPr lang="en-US" sz="4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overrides the default ROS2 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rclcpp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-DPICAS=FALSE, </a:t>
            </a:r>
            <a:r>
              <a:rPr lang="en-US" sz="44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reference-system/</a:t>
            </a:r>
            <a:r>
              <a:rPr lang="en-US" sz="4400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rclcpp</a:t>
            </a:r>
            <a:r>
              <a:rPr lang="en-US" sz="4400" i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exactly the same as the ROS2 Galactic version.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5883DE-7C9A-4A74-B641-F0509CBCEE03}"/>
              </a:ext>
            </a:extLst>
          </p:cNvPr>
          <p:cNvSpPr/>
          <p:nvPr/>
        </p:nvSpPr>
        <p:spPr>
          <a:xfrm>
            <a:off x="1962149" y="3389604"/>
            <a:ext cx="11915216" cy="9525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git clone </a:t>
            </a:r>
            <a:r>
              <a:rPr lang="en-US" sz="3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https://github.com/rtenlab/reference-system.git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CE2754-A5E8-4D21-BEC6-7AE340E8E31E}"/>
              </a:ext>
            </a:extLst>
          </p:cNvPr>
          <p:cNvSpPr/>
          <p:nvPr/>
        </p:nvSpPr>
        <p:spPr>
          <a:xfrm>
            <a:off x="1962149" y="6168062"/>
            <a:ext cx="19660722" cy="9525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colcon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build --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cmake-args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-DRUN_BENCHMARK=TRUE -DTEST_PLATFORM=TRUE </a:t>
            </a:r>
            <a:r>
              <a:rPr lang="en-US" sz="3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-DPICAS=TRUE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F0E4CC-3A6F-41D0-89FC-191172CDFC9F}"/>
              </a:ext>
            </a:extLst>
          </p:cNvPr>
          <p:cNvSpPr/>
          <p:nvPr/>
        </p:nvSpPr>
        <p:spPr>
          <a:xfrm>
            <a:off x="9368117" y="8375350"/>
            <a:ext cx="6267451" cy="11423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userid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	hard	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rtprio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99</a:t>
            </a:r>
          </a:p>
          <a:p>
            <a:pPr algn="ctr"/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userid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	soft	</a:t>
            </a:r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rtprio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99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2AA835-9338-47F9-AA8D-7ABD3B26A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How to use </a:t>
            </a:r>
            <a:r>
              <a:rPr lang="en-US" sz="8000" dirty="0" err="1"/>
              <a:t>PiCAS</a:t>
            </a:r>
            <a:r>
              <a:rPr lang="en-US" sz="8000" dirty="0"/>
              <a:t> executor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2A0A797-974F-4551-BBF5-59C008B7D96C}"/>
              </a:ext>
            </a:extLst>
          </p:cNvPr>
          <p:cNvSpPr/>
          <p:nvPr/>
        </p:nvSpPr>
        <p:spPr>
          <a:xfrm>
            <a:off x="1161701" y="3073103"/>
            <a:ext cx="5422700" cy="857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Declaration of executor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99695CB-CEFE-40A8-A7C3-D21C067E2F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096"/>
          <a:stretch/>
        </p:blipFill>
        <p:spPr>
          <a:xfrm>
            <a:off x="14069660" y="2740043"/>
            <a:ext cx="9285989" cy="9640877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43C82C5-89AA-481B-AAE5-1D9E43777929}"/>
              </a:ext>
            </a:extLst>
          </p:cNvPr>
          <p:cNvSpPr/>
          <p:nvPr/>
        </p:nvSpPr>
        <p:spPr>
          <a:xfrm>
            <a:off x="3377751" y="4059975"/>
            <a:ext cx="990600" cy="8572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EA08B2-9776-4C51-896A-5165946B97D3}"/>
              </a:ext>
            </a:extLst>
          </p:cNvPr>
          <p:cNvSpPr/>
          <p:nvPr/>
        </p:nvSpPr>
        <p:spPr>
          <a:xfrm>
            <a:off x="1161701" y="5053976"/>
            <a:ext cx="5422700" cy="14287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Enable callback priority (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executor)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AE189A2-A868-4AAC-88B2-04D0F41B3F95}"/>
              </a:ext>
            </a:extLst>
          </p:cNvPr>
          <p:cNvSpPr/>
          <p:nvPr/>
        </p:nvSpPr>
        <p:spPr>
          <a:xfrm>
            <a:off x="3377751" y="6619477"/>
            <a:ext cx="990600" cy="8572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8BE81C-8BC3-4C93-93D4-06BEB149CBD8}"/>
              </a:ext>
            </a:extLst>
          </p:cNvPr>
          <p:cNvSpPr/>
          <p:nvPr/>
        </p:nvSpPr>
        <p:spPr>
          <a:xfrm>
            <a:off x="1161701" y="7606349"/>
            <a:ext cx="5422700" cy="15873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 executor’s real-time priority and assign CPU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F0BC35-A73D-405B-9127-13F1E4AB1F06}"/>
              </a:ext>
            </a:extLst>
          </p:cNvPr>
          <p:cNvSpPr txBox="1"/>
          <p:nvPr/>
        </p:nvSpPr>
        <p:spPr>
          <a:xfrm>
            <a:off x="7315451" y="8488013"/>
            <a:ext cx="59977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Executor (process) scheduled under SCHED_FIFO policy that has a </a:t>
            </a:r>
            <a:r>
              <a:rPr lang="en-US" sz="3000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sched_priority</a:t>
            </a:r>
            <a:r>
              <a:rPr lang="en-US" sz="30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value in the range 1 (low) to 99 (high).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C47BCB-9BCE-4A0F-AEB1-C8207CD11787}"/>
              </a:ext>
            </a:extLst>
          </p:cNvPr>
          <p:cNvSpPr/>
          <p:nvPr/>
        </p:nvSpPr>
        <p:spPr>
          <a:xfrm>
            <a:off x="14230350" y="6311900"/>
            <a:ext cx="7315200" cy="490451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D914FB-247E-4789-9E48-1A36A425B76A}"/>
              </a:ext>
            </a:extLst>
          </p:cNvPr>
          <p:cNvCxnSpPr>
            <a:cxnSpLocks/>
            <a:stCxn id="11" idx="1"/>
            <a:endCxn id="5" idx="3"/>
          </p:cNvCxnSpPr>
          <p:nvPr/>
        </p:nvCxnSpPr>
        <p:spPr>
          <a:xfrm rot="10800000">
            <a:off x="6584402" y="3501728"/>
            <a:ext cx="7645949" cy="3055398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53E9335-C738-452B-BBF1-EE865FCB05E1}"/>
              </a:ext>
            </a:extLst>
          </p:cNvPr>
          <p:cNvSpPr/>
          <p:nvPr/>
        </p:nvSpPr>
        <p:spPr>
          <a:xfrm>
            <a:off x="14230350" y="6945659"/>
            <a:ext cx="5213350" cy="490451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13">
            <a:extLst>
              <a:ext uri="{FF2B5EF4-FFF2-40B4-BE49-F238E27FC236}">
                <a16:creationId xmlns:a16="http://schemas.microsoft.com/office/drawing/2014/main" id="{3B9C24F9-0D33-4097-AEA8-79B421E36E95}"/>
              </a:ext>
            </a:extLst>
          </p:cNvPr>
          <p:cNvCxnSpPr>
            <a:cxnSpLocks/>
            <a:stCxn id="29" idx="1"/>
            <a:endCxn id="18" idx="3"/>
          </p:cNvCxnSpPr>
          <p:nvPr/>
        </p:nvCxnSpPr>
        <p:spPr>
          <a:xfrm rot="10800000">
            <a:off x="6584402" y="5768351"/>
            <a:ext cx="7645949" cy="1422534"/>
          </a:xfrm>
          <a:prstGeom prst="bentConnector3">
            <a:avLst>
              <a:gd name="adj1" fmla="val 66942"/>
            </a:avLst>
          </a:prstGeom>
          <a:ln w="762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1DA0F09-1D66-41A4-9464-C263F4113C1E}"/>
              </a:ext>
            </a:extLst>
          </p:cNvPr>
          <p:cNvSpPr/>
          <p:nvPr/>
        </p:nvSpPr>
        <p:spPr>
          <a:xfrm>
            <a:off x="14344650" y="7916427"/>
            <a:ext cx="5810250" cy="490451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13">
            <a:extLst>
              <a:ext uri="{FF2B5EF4-FFF2-40B4-BE49-F238E27FC236}">
                <a16:creationId xmlns:a16="http://schemas.microsoft.com/office/drawing/2014/main" id="{2BA48BA6-01C8-49E3-8A65-AB278B555FA4}"/>
              </a:ext>
            </a:extLst>
          </p:cNvPr>
          <p:cNvCxnSpPr>
            <a:cxnSpLocks/>
            <a:stCxn id="34" idx="1"/>
            <a:endCxn id="21" idx="3"/>
          </p:cNvCxnSpPr>
          <p:nvPr/>
        </p:nvCxnSpPr>
        <p:spPr>
          <a:xfrm rot="10800000" flipV="1">
            <a:off x="6584402" y="8161653"/>
            <a:ext cx="7760249" cy="238388"/>
          </a:xfrm>
          <a:prstGeom prst="bentConnector3">
            <a:avLst>
              <a:gd name="adj1" fmla="val 50000"/>
            </a:avLst>
          </a:prstGeom>
          <a:ln w="762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9805E4D-A907-428E-B690-B8FCBF55438B}"/>
              </a:ext>
            </a:extLst>
          </p:cNvPr>
          <p:cNvSpPr/>
          <p:nvPr/>
        </p:nvSpPr>
        <p:spPr>
          <a:xfrm>
            <a:off x="14344650" y="9193732"/>
            <a:ext cx="3733800" cy="490451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89F80A2-870A-434A-9BEE-DA6442819B5A}"/>
              </a:ext>
            </a:extLst>
          </p:cNvPr>
          <p:cNvSpPr/>
          <p:nvPr/>
        </p:nvSpPr>
        <p:spPr>
          <a:xfrm>
            <a:off x="14344650" y="9883757"/>
            <a:ext cx="2762250" cy="490451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C7331966-8DB8-4506-99B0-3F0BA47A1019}"/>
              </a:ext>
            </a:extLst>
          </p:cNvPr>
          <p:cNvSpPr/>
          <p:nvPr/>
        </p:nvSpPr>
        <p:spPr>
          <a:xfrm>
            <a:off x="3352371" y="9361854"/>
            <a:ext cx="990600" cy="85725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CBA89F4-B2B2-4975-81EE-1D24786C8115}"/>
              </a:ext>
            </a:extLst>
          </p:cNvPr>
          <p:cNvSpPr/>
          <p:nvPr/>
        </p:nvSpPr>
        <p:spPr>
          <a:xfrm>
            <a:off x="1136321" y="10348727"/>
            <a:ext cx="5422700" cy="8552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Allocate nodes to executor</a:t>
            </a:r>
          </a:p>
        </p:txBody>
      </p:sp>
      <p:cxnSp>
        <p:nvCxnSpPr>
          <p:cNvPr id="47" name="Straight Arrow Connector 13">
            <a:extLst>
              <a:ext uri="{FF2B5EF4-FFF2-40B4-BE49-F238E27FC236}">
                <a16:creationId xmlns:a16="http://schemas.microsoft.com/office/drawing/2014/main" id="{2336CF17-E2A4-4E10-A3A3-6A31074099C7}"/>
              </a:ext>
            </a:extLst>
          </p:cNvPr>
          <p:cNvCxnSpPr>
            <a:cxnSpLocks/>
            <a:stCxn id="43" idx="1"/>
            <a:endCxn id="46" idx="3"/>
          </p:cNvCxnSpPr>
          <p:nvPr/>
        </p:nvCxnSpPr>
        <p:spPr>
          <a:xfrm rot="10800000" flipV="1">
            <a:off x="6559022" y="9438958"/>
            <a:ext cx="7785629" cy="1337382"/>
          </a:xfrm>
          <a:prstGeom prst="bentConnector3">
            <a:avLst>
              <a:gd name="adj1" fmla="val 13053"/>
            </a:avLst>
          </a:prstGeom>
          <a:ln w="762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6C92683-E162-4EE4-AE49-4CA252644996}"/>
              </a:ext>
            </a:extLst>
          </p:cNvPr>
          <p:cNvSpPr/>
          <p:nvPr/>
        </p:nvSpPr>
        <p:spPr>
          <a:xfrm>
            <a:off x="1136321" y="11666285"/>
            <a:ext cx="5422700" cy="8552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 executor (</a:t>
            </a:r>
            <a:r>
              <a:rPr lang="en-US" sz="3200" i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spin_rt</a:t>
            </a:r>
            <a:r>
              <a:rPr lang="en-US" sz="32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()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cxnSp>
        <p:nvCxnSpPr>
          <p:cNvPr id="52" name="Straight Arrow Connector 13">
            <a:extLst>
              <a:ext uri="{FF2B5EF4-FFF2-40B4-BE49-F238E27FC236}">
                <a16:creationId xmlns:a16="http://schemas.microsoft.com/office/drawing/2014/main" id="{4C9FAB77-A7F4-4AFF-8F24-D765D97BED1B}"/>
              </a:ext>
            </a:extLst>
          </p:cNvPr>
          <p:cNvCxnSpPr>
            <a:cxnSpLocks/>
            <a:endCxn id="51" idx="3"/>
          </p:cNvCxnSpPr>
          <p:nvPr/>
        </p:nvCxnSpPr>
        <p:spPr>
          <a:xfrm rot="10800000" flipV="1">
            <a:off x="6559021" y="10107648"/>
            <a:ext cx="7785628" cy="1986250"/>
          </a:xfrm>
          <a:prstGeom prst="bentConnector3">
            <a:avLst>
              <a:gd name="adj1" fmla="val 8404"/>
            </a:avLst>
          </a:prstGeom>
          <a:ln w="76200">
            <a:solidFill>
              <a:schemeClr val="tx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9687280-F8EB-45EB-A632-EE3EA7145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sp>
        <p:nvSpPr>
          <p:cNvPr id="32" name="Arrow: Down 31">
            <a:extLst>
              <a:ext uri="{FF2B5EF4-FFF2-40B4-BE49-F238E27FC236}">
                <a16:creationId xmlns:a16="http://schemas.microsoft.com/office/drawing/2014/main" id="{A821077D-11B8-4170-9C85-46B0FBC9892D}"/>
              </a:ext>
            </a:extLst>
          </p:cNvPr>
          <p:cNvSpPr/>
          <p:nvPr/>
        </p:nvSpPr>
        <p:spPr>
          <a:xfrm>
            <a:off x="3352371" y="11256472"/>
            <a:ext cx="990600" cy="40981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CA3265-3901-4A89-BB1A-5B53DC8E6F84}"/>
              </a:ext>
            </a:extLst>
          </p:cNvPr>
          <p:cNvSpPr txBox="1"/>
          <p:nvPr/>
        </p:nvSpPr>
        <p:spPr>
          <a:xfrm>
            <a:off x="8107957" y="7210182"/>
            <a:ext cx="45988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callback_priority_enabled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=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A1EB49-275F-46DA-98E8-074BA69D30E1}"/>
              </a:ext>
            </a:extLst>
          </p:cNvPr>
          <p:cNvSpPr txBox="1"/>
          <p:nvPr/>
        </p:nvSpPr>
        <p:spPr>
          <a:xfrm>
            <a:off x="6631964" y="10881117"/>
            <a:ext cx="6831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std::thread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spinThread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rclcpp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::executors::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SingleThreadedExecutor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spin_rt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, &amp;executor);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E27EB0-26B6-4EA6-B493-401BDCB43770}"/>
              </a:ext>
            </a:extLst>
          </p:cNvPr>
          <p:cNvSpPr txBox="1"/>
          <p:nvPr/>
        </p:nvSpPr>
        <p:spPr>
          <a:xfrm>
            <a:off x="18765717" y="11481281"/>
            <a:ext cx="4417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autoware_default_singlethreaded_picas_single_executor.cpp</a:t>
            </a:r>
          </a:p>
        </p:txBody>
      </p:sp>
    </p:spTree>
    <p:extLst>
      <p:ext uri="{BB962C8B-B14F-4D97-AF65-F5344CB8AC3E}">
        <p14:creationId xmlns:p14="http://schemas.microsoft.com/office/powerpoint/2010/main" val="338674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6C2E08-BDBF-4891-BE3E-412BD8D2D0DE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11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Callback priority assignment on reference system</a:t>
            </a: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Or, use API, e.g., </a:t>
            </a:r>
          </a:p>
        </p:txBody>
      </p:sp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How to assign callback priority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69951C-1572-4F78-B457-8F6B316F7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7381" y="7884160"/>
            <a:ext cx="7390435" cy="341097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BF2BE2-28FB-44DF-8608-E64232A5B3B3}"/>
              </a:ext>
            </a:extLst>
          </p:cNvPr>
          <p:cNvSpPr txBox="1"/>
          <p:nvPr/>
        </p:nvSpPr>
        <p:spPr>
          <a:xfrm>
            <a:off x="17825305" y="11407385"/>
            <a:ext cx="641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reference_system</a:t>
            </a:r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/include/</a:t>
            </a:r>
            <a:r>
              <a:rPr lang="en-US" sz="3000" i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reference_system</a:t>
            </a:r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/nodes/</a:t>
            </a:r>
            <a:r>
              <a:rPr lang="en-US" sz="3000" i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rclcpp</a:t>
            </a:r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/nodes.hpp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279BBBC-E7FE-4AA3-A769-FC73C2E98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5729" y="3168482"/>
            <a:ext cx="8153743" cy="297925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2B384A2-D083-49B6-99CF-4E6249EC1C06}"/>
              </a:ext>
            </a:extLst>
          </p:cNvPr>
          <p:cNvSpPr txBox="1"/>
          <p:nvPr/>
        </p:nvSpPr>
        <p:spPr>
          <a:xfrm>
            <a:off x="13328044" y="6137617"/>
            <a:ext cx="88691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autoware_reference_system</a:t>
            </a:r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/include/</a:t>
            </a:r>
            <a:r>
              <a:rPr lang="en-US" sz="3000" i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autoware_reference_system</a:t>
            </a:r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/autoware_system_builder.hpp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5F944B5-1A61-4730-B202-52F4407B8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872" y="3691007"/>
            <a:ext cx="8378258" cy="731979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E0904F6-B4E5-47BA-958B-3C5AEBE2C6F3}"/>
              </a:ext>
            </a:extLst>
          </p:cNvPr>
          <p:cNvSpPr txBox="1"/>
          <p:nvPr/>
        </p:nvSpPr>
        <p:spPr>
          <a:xfrm>
            <a:off x="500447" y="11095052"/>
            <a:ext cx="99623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autoware_reference_system</a:t>
            </a:r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/system/priority/default.hpp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DC98A3-9D8C-4590-B873-564FBA542332}"/>
              </a:ext>
            </a:extLst>
          </p:cNvPr>
          <p:cNvSpPr txBox="1"/>
          <p:nvPr/>
        </p:nvSpPr>
        <p:spPr>
          <a:xfrm>
            <a:off x="1557849" y="3094884"/>
            <a:ext cx="75205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 unique priority to callbacks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226267-B4FF-4FD3-9575-ABB481092088}"/>
              </a:ext>
            </a:extLst>
          </p:cNvPr>
          <p:cNvCxnSpPr>
            <a:cxnSpLocks/>
          </p:cNvCxnSpPr>
          <p:nvPr/>
        </p:nvCxnSpPr>
        <p:spPr>
          <a:xfrm>
            <a:off x="9819960" y="4685518"/>
            <a:ext cx="3508084" cy="0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66EE19-1797-4D16-A505-9020C3EC3E75}"/>
              </a:ext>
            </a:extLst>
          </p:cNvPr>
          <p:cNvCxnSpPr>
            <a:cxnSpLocks/>
          </p:cNvCxnSpPr>
          <p:nvPr/>
        </p:nvCxnSpPr>
        <p:spPr>
          <a:xfrm>
            <a:off x="17538139" y="7201609"/>
            <a:ext cx="0" cy="598556"/>
          </a:xfrm>
          <a:prstGeom prst="straightConnector1">
            <a:avLst/>
          </a:prstGeom>
          <a:ln w="1016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343AB04-C5BE-4187-B32F-633849269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EC63D61-BBD9-4B60-BFF6-E8401D433CDC}"/>
              </a:ext>
            </a:extLst>
          </p:cNvPr>
          <p:cNvSpPr/>
          <p:nvPr/>
        </p:nvSpPr>
        <p:spPr>
          <a:xfrm>
            <a:off x="14332296" y="5155230"/>
            <a:ext cx="7365654" cy="490451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787A73D-66A1-4121-B008-7B2D5C6D7CF8}"/>
              </a:ext>
            </a:extLst>
          </p:cNvPr>
          <p:cNvSpPr/>
          <p:nvPr/>
        </p:nvSpPr>
        <p:spPr>
          <a:xfrm>
            <a:off x="14332297" y="10385592"/>
            <a:ext cx="5498754" cy="35860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3E63C35-18F6-423E-B9F2-A2684C8DB7A2}"/>
              </a:ext>
            </a:extLst>
          </p:cNvPr>
          <p:cNvSpPr/>
          <p:nvPr/>
        </p:nvSpPr>
        <p:spPr>
          <a:xfrm>
            <a:off x="5215194" y="11705788"/>
            <a:ext cx="10229851" cy="6868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dirty="0" err="1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executor.set_callback_priority</a:t>
            </a:r>
            <a:r>
              <a:rPr lang="en-US" sz="3200" b="0" dirty="0">
                <a:solidFill>
                  <a:schemeClr val="tx1">
                    <a:lumMod val="50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(node-&gt;callback, priority)</a:t>
            </a:r>
            <a:endParaRPr lang="en-US" sz="32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3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Evaluation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158F13-337E-42FA-8239-BCA01736517C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Autoware model</a:t>
            </a: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Single executor instance &amp; multiple executor instances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Based on the 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priority assignment and node-to-executor allocation algorithms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Algorithm implementation: 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https://github.com/rtenlab/ros2-picas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FE3FC-8EAF-4EB3-8A1A-8F4D9959D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857206C-9F58-40EB-8DAF-2B2444BA91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599" y="3936345"/>
            <a:ext cx="23324769" cy="45117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E6E983-92B9-412D-B116-7BCAA9AF0462}"/>
              </a:ext>
            </a:extLst>
          </p:cNvPr>
          <p:cNvSpPr/>
          <p:nvPr/>
        </p:nvSpPr>
        <p:spPr>
          <a:xfrm>
            <a:off x="1504950" y="3629025"/>
            <a:ext cx="7362825" cy="2438400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92E17-AB98-4C02-ADAD-EED30E1CBE61}"/>
              </a:ext>
            </a:extLst>
          </p:cNvPr>
          <p:cNvSpPr/>
          <p:nvPr/>
        </p:nvSpPr>
        <p:spPr>
          <a:xfrm>
            <a:off x="5486400" y="6067425"/>
            <a:ext cx="3009901" cy="998579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AEACBD-EB80-4F37-B99E-B87CC7A779BF}"/>
              </a:ext>
            </a:extLst>
          </p:cNvPr>
          <p:cNvSpPr/>
          <p:nvPr/>
        </p:nvSpPr>
        <p:spPr>
          <a:xfrm>
            <a:off x="3574501" y="7066004"/>
            <a:ext cx="11894100" cy="1132501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41E71C-AAD2-4AA9-805A-07DA7A8ECD27}"/>
              </a:ext>
            </a:extLst>
          </p:cNvPr>
          <p:cNvSpPr/>
          <p:nvPr/>
        </p:nvSpPr>
        <p:spPr>
          <a:xfrm>
            <a:off x="9049417" y="3625839"/>
            <a:ext cx="12915233" cy="2508262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7EDE37-9C79-4E9B-AADD-65697768035A}"/>
              </a:ext>
            </a:extLst>
          </p:cNvPr>
          <p:cNvSpPr/>
          <p:nvPr/>
        </p:nvSpPr>
        <p:spPr>
          <a:xfrm>
            <a:off x="8677944" y="6134100"/>
            <a:ext cx="6028658" cy="84353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0FEDC0-28D6-438E-A601-2251BF792365}"/>
              </a:ext>
            </a:extLst>
          </p:cNvPr>
          <p:cNvSpPr/>
          <p:nvPr/>
        </p:nvSpPr>
        <p:spPr>
          <a:xfrm>
            <a:off x="14706602" y="6134100"/>
            <a:ext cx="6210300" cy="43313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EFA093-3BA3-4A56-A41D-3552798E7305}"/>
              </a:ext>
            </a:extLst>
          </p:cNvPr>
          <p:cNvSpPr/>
          <p:nvPr/>
        </p:nvSpPr>
        <p:spPr>
          <a:xfrm>
            <a:off x="1532237" y="6134100"/>
            <a:ext cx="3823431" cy="843535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9DA3D6-5983-474D-8140-6C76D968E955}"/>
              </a:ext>
            </a:extLst>
          </p:cNvPr>
          <p:cNvSpPr/>
          <p:nvPr/>
        </p:nvSpPr>
        <p:spPr>
          <a:xfrm>
            <a:off x="435177" y="6972300"/>
            <a:ext cx="3014975" cy="1226205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E0A00-A6C8-43FE-AAE6-83EC49390A41}"/>
              </a:ext>
            </a:extLst>
          </p:cNvPr>
          <p:cNvSpPr txBox="1"/>
          <p:nvPr/>
        </p:nvSpPr>
        <p:spPr>
          <a:xfrm>
            <a:off x="10401301" y="434272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F9A04-8AA0-45EA-B5B7-51922E311CC9}"/>
              </a:ext>
            </a:extLst>
          </p:cNvPr>
          <p:cNvSpPr txBox="1"/>
          <p:nvPr/>
        </p:nvSpPr>
        <p:spPr>
          <a:xfrm>
            <a:off x="11334751" y="629873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1DE78B-10F8-463A-ACCD-F112B892F073}"/>
              </a:ext>
            </a:extLst>
          </p:cNvPr>
          <p:cNvSpPr txBox="1"/>
          <p:nvPr/>
        </p:nvSpPr>
        <p:spPr>
          <a:xfrm>
            <a:off x="11511803" y="5337781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A2896-0EA1-40D4-A0B5-CA40545C2A8F}"/>
              </a:ext>
            </a:extLst>
          </p:cNvPr>
          <p:cNvSpPr txBox="1"/>
          <p:nvPr/>
        </p:nvSpPr>
        <p:spPr>
          <a:xfrm>
            <a:off x="11892803" y="6336360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45C104-18DE-4352-9B99-08F544F33164}"/>
              </a:ext>
            </a:extLst>
          </p:cNvPr>
          <p:cNvSpPr txBox="1"/>
          <p:nvPr/>
        </p:nvSpPr>
        <p:spPr>
          <a:xfrm>
            <a:off x="12191687" y="5786326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F06538-CE2F-48A6-93DE-3BC08BAC730D}"/>
              </a:ext>
            </a:extLst>
          </p:cNvPr>
          <p:cNvSpPr txBox="1"/>
          <p:nvPr/>
        </p:nvSpPr>
        <p:spPr>
          <a:xfrm>
            <a:off x="14277977" y="4456651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434D57-FF85-4E16-8001-69FA83CB178C}"/>
              </a:ext>
            </a:extLst>
          </p:cNvPr>
          <p:cNvSpPr txBox="1"/>
          <p:nvPr/>
        </p:nvSpPr>
        <p:spPr>
          <a:xfrm>
            <a:off x="13741606" y="5685235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1746E6-6DFA-4581-9A3B-9397EFD16A9A}"/>
              </a:ext>
            </a:extLst>
          </p:cNvPr>
          <p:cNvSpPr txBox="1"/>
          <p:nvPr/>
        </p:nvSpPr>
        <p:spPr>
          <a:xfrm>
            <a:off x="14096335" y="4883722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B357F8-21E1-4DD6-A137-C47E522DB6A8}"/>
              </a:ext>
            </a:extLst>
          </p:cNvPr>
          <p:cNvSpPr txBox="1"/>
          <p:nvPr/>
        </p:nvSpPr>
        <p:spPr>
          <a:xfrm>
            <a:off x="17386404" y="4335496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45E444-E25C-4027-BBF1-A0663C4DD05E}"/>
              </a:ext>
            </a:extLst>
          </p:cNvPr>
          <p:cNvSpPr txBox="1"/>
          <p:nvPr/>
        </p:nvSpPr>
        <p:spPr>
          <a:xfrm>
            <a:off x="17511046" y="4794136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4434B3-45D4-4AE0-A798-073EB49B1820}"/>
              </a:ext>
            </a:extLst>
          </p:cNvPr>
          <p:cNvSpPr txBox="1"/>
          <p:nvPr/>
        </p:nvSpPr>
        <p:spPr>
          <a:xfrm>
            <a:off x="15771838" y="5059733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645E0D-067E-4AA9-8FD8-CCA2843DC2B1}"/>
              </a:ext>
            </a:extLst>
          </p:cNvPr>
          <p:cNvSpPr txBox="1"/>
          <p:nvPr/>
        </p:nvSpPr>
        <p:spPr>
          <a:xfrm>
            <a:off x="19008463" y="4943906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06C9C-B66F-4309-A7CF-5D025BCF63DA}"/>
              </a:ext>
            </a:extLst>
          </p:cNvPr>
          <p:cNvSpPr txBox="1"/>
          <p:nvPr/>
        </p:nvSpPr>
        <p:spPr>
          <a:xfrm>
            <a:off x="18652247" y="5838705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BCEAA5-675C-4FE6-9850-AAB3A5FEA3C0}"/>
              </a:ext>
            </a:extLst>
          </p:cNvPr>
          <p:cNvSpPr txBox="1"/>
          <p:nvPr/>
        </p:nvSpPr>
        <p:spPr>
          <a:xfrm>
            <a:off x="15789987" y="5862700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CB7F82-394B-4095-965C-686CEE48959D}"/>
              </a:ext>
            </a:extLst>
          </p:cNvPr>
          <p:cNvSpPr txBox="1"/>
          <p:nvPr/>
        </p:nvSpPr>
        <p:spPr>
          <a:xfrm>
            <a:off x="16823277" y="5862700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26252B-A278-4C7E-98AA-FCEFC0D67F26}"/>
              </a:ext>
            </a:extLst>
          </p:cNvPr>
          <p:cNvSpPr txBox="1"/>
          <p:nvPr/>
        </p:nvSpPr>
        <p:spPr>
          <a:xfrm>
            <a:off x="17604499" y="6205261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19ACD7-8287-4D65-A719-56ABB5CC009F}"/>
              </a:ext>
            </a:extLst>
          </p:cNvPr>
          <p:cNvSpPr txBox="1"/>
          <p:nvPr/>
        </p:nvSpPr>
        <p:spPr>
          <a:xfrm>
            <a:off x="17524994" y="5838705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6EBD6E-8A3D-465A-9C81-8A9F6F369151}"/>
              </a:ext>
            </a:extLst>
          </p:cNvPr>
          <p:cNvSpPr txBox="1"/>
          <p:nvPr/>
        </p:nvSpPr>
        <p:spPr>
          <a:xfrm>
            <a:off x="15088081" y="6086793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127E98-F642-44E9-9C14-DCEE35313843}"/>
              </a:ext>
            </a:extLst>
          </p:cNvPr>
          <p:cNvSpPr txBox="1"/>
          <p:nvPr/>
        </p:nvSpPr>
        <p:spPr>
          <a:xfrm>
            <a:off x="4782027" y="6640774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7BF98C-6FCD-4E6C-B1FD-C97F983019E7}"/>
              </a:ext>
            </a:extLst>
          </p:cNvPr>
          <p:cNvSpPr txBox="1"/>
          <p:nvPr/>
        </p:nvSpPr>
        <p:spPr>
          <a:xfrm>
            <a:off x="7339407" y="7059208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891E2-3E7D-4324-AA48-A9758BAA8AC7}"/>
              </a:ext>
            </a:extLst>
          </p:cNvPr>
          <p:cNvSpPr txBox="1"/>
          <p:nvPr/>
        </p:nvSpPr>
        <p:spPr>
          <a:xfrm>
            <a:off x="2234051" y="6994631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F783C9-4D5A-4337-8376-7F1235FCC108}"/>
              </a:ext>
            </a:extLst>
          </p:cNvPr>
          <p:cNvSpPr txBox="1"/>
          <p:nvPr/>
        </p:nvSpPr>
        <p:spPr>
          <a:xfrm>
            <a:off x="6813843" y="4492548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8FF91C-2A40-4572-B0E6-AEFF7E48BB8C}"/>
              </a:ext>
            </a:extLst>
          </p:cNvPr>
          <p:cNvSpPr txBox="1"/>
          <p:nvPr/>
        </p:nvSpPr>
        <p:spPr>
          <a:xfrm>
            <a:off x="3149153" y="4519574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8DAFB2-C026-4AB3-9031-BBB5B73FFD39}"/>
              </a:ext>
            </a:extLst>
          </p:cNvPr>
          <p:cNvSpPr txBox="1"/>
          <p:nvPr/>
        </p:nvSpPr>
        <p:spPr>
          <a:xfrm>
            <a:off x="6904664" y="4848185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5B8580-6CBF-4637-BD48-2B47693313BA}"/>
              </a:ext>
            </a:extLst>
          </p:cNvPr>
          <p:cNvSpPr txBox="1"/>
          <p:nvPr/>
        </p:nvSpPr>
        <p:spPr>
          <a:xfrm>
            <a:off x="3281952" y="4932452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D8957A-2CC0-4365-A407-8D032C48CC56}"/>
              </a:ext>
            </a:extLst>
          </p:cNvPr>
          <p:cNvSpPr txBox="1"/>
          <p:nvPr/>
        </p:nvSpPr>
        <p:spPr>
          <a:xfrm>
            <a:off x="6904663" y="5903267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D4930F-22DB-4B6E-8169-6C02647E9E4B}"/>
              </a:ext>
            </a:extLst>
          </p:cNvPr>
          <p:cNvSpPr txBox="1"/>
          <p:nvPr/>
        </p:nvSpPr>
        <p:spPr>
          <a:xfrm>
            <a:off x="5741428" y="5882946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F5A8FD-AD25-4362-A35B-8CF6410EC120}"/>
              </a:ext>
            </a:extLst>
          </p:cNvPr>
          <p:cNvSpPr txBox="1"/>
          <p:nvPr/>
        </p:nvSpPr>
        <p:spPr>
          <a:xfrm>
            <a:off x="5483933" y="7066004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669F50-B2FE-466A-A33A-2C5374CE373E}"/>
              </a:ext>
            </a:extLst>
          </p:cNvPr>
          <p:cNvSpPr txBox="1"/>
          <p:nvPr/>
        </p:nvSpPr>
        <p:spPr>
          <a:xfrm>
            <a:off x="6334628" y="7825209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E6E182-11A4-458A-9EFE-50D1757832A5}"/>
              </a:ext>
            </a:extLst>
          </p:cNvPr>
          <p:cNvSpPr txBox="1"/>
          <p:nvPr/>
        </p:nvSpPr>
        <p:spPr>
          <a:xfrm>
            <a:off x="11334751" y="7735281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FA9878-A319-40C9-99F2-00021AD870D1}"/>
              </a:ext>
            </a:extLst>
          </p:cNvPr>
          <p:cNvSpPr txBox="1"/>
          <p:nvPr/>
        </p:nvSpPr>
        <p:spPr>
          <a:xfrm>
            <a:off x="15741045" y="6821738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D7D68C-083B-40F4-A48B-79D331A5FD42}"/>
              </a:ext>
            </a:extLst>
          </p:cNvPr>
          <p:cNvSpPr txBox="1"/>
          <p:nvPr/>
        </p:nvSpPr>
        <p:spPr>
          <a:xfrm>
            <a:off x="16725894" y="6763798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FD24A0-2E26-4586-9BC8-531036AFA9AF}"/>
              </a:ext>
            </a:extLst>
          </p:cNvPr>
          <p:cNvSpPr txBox="1"/>
          <p:nvPr/>
        </p:nvSpPr>
        <p:spPr>
          <a:xfrm>
            <a:off x="18681495" y="7102439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6ADEBC-CB0E-4A5D-8D49-DB5BE70267DF}"/>
              </a:ext>
            </a:extLst>
          </p:cNvPr>
          <p:cNvSpPr txBox="1"/>
          <p:nvPr/>
        </p:nvSpPr>
        <p:spPr>
          <a:xfrm>
            <a:off x="17863267" y="7863185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E8E76B-2FA5-459C-AF2D-C90DF68D0211}"/>
              </a:ext>
            </a:extLst>
          </p:cNvPr>
          <p:cNvSpPr txBox="1"/>
          <p:nvPr/>
        </p:nvSpPr>
        <p:spPr>
          <a:xfrm>
            <a:off x="16738546" y="7142970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E7078E-A184-4187-9613-912DEB1AAE62}"/>
              </a:ext>
            </a:extLst>
          </p:cNvPr>
          <p:cNvSpPr txBox="1"/>
          <p:nvPr/>
        </p:nvSpPr>
        <p:spPr>
          <a:xfrm>
            <a:off x="20629892" y="7781239"/>
            <a:ext cx="8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A2E3AD7-CE2A-4DF7-839E-AB8A51CF87EC}"/>
              </a:ext>
            </a:extLst>
          </p:cNvPr>
          <p:cNvSpPr/>
          <p:nvPr/>
        </p:nvSpPr>
        <p:spPr>
          <a:xfrm>
            <a:off x="4259208" y="8649133"/>
            <a:ext cx="956242" cy="544801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B76137-F513-406D-8E71-89ABAFBD968D}"/>
              </a:ext>
            </a:extLst>
          </p:cNvPr>
          <p:cNvSpPr txBox="1"/>
          <p:nvPr/>
        </p:nvSpPr>
        <p:spPr>
          <a:xfrm>
            <a:off x="8697265" y="8665159"/>
            <a:ext cx="3649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Criticality of chains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967F828-077A-4669-9975-2985E065392E}"/>
              </a:ext>
            </a:extLst>
          </p:cNvPr>
          <p:cNvSpPr/>
          <p:nvPr/>
        </p:nvSpPr>
        <p:spPr>
          <a:xfrm>
            <a:off x="5922316" y="8654032"/>
            <a:ext cx="956243" cy="535003"/>
          </a:xfrm>
          <a:prstGeom prst="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B6C3109-3E0D-427D-A700-AC5A71A743E6}"/>
              </a:ext>
            </a:extLst>
          </p:cNvPr>
          <p:cNvSpPr/>
          <p:nvPr/>
        </p:nvSpPr>
        <p:spPr>
          <a:xfrm>
            <a:off x="7639695" y="8665159"/>
            <a:ext cx="956243" cy="51274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3F3D2B-62A5-45A2-8E0E-F745793086D4}"/>
              </a:ext>
            </a:extLst>
          </p:cNvPr>
          <p:cNvSpPr txBox="1"/>
          <p:nvPr/>
        </p:nvSpPr>
        <p:spPr>
          <a:xfrm>
            <a:off x="5298395" y="8651497"/>
            <a:ext cx="5952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0237C14-A648-49F7-BB84-B55F5318733C}"/>
              </a:ext>
            </a:extLst>
          </p:cNvPr>
          <p:cNvSpPr txBox="1"/>
          <p:nvPr/>
        </p:nvSpPr>
        <p:spPr>
          <a:xfrm>
            <a:off x="6964151" y="8635037"/>
            <a:ext cx="5952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&gt;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F5E1E2-4F09-4B20-B91E-3454CD4739F4}"/>
              </a:ext>
            </a:extLst>
          </p:cNvPr>
          <p:cNvSpPr txBox="1"/>
          <p:nvPr/>
        </p:nvSpPr>
        <p:spPr>
          <a:xfrm>
            <a:off x="4255759" y="9352607"/>
            <a:ext cx="521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Number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(the higher, more critical)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8FD3F4-FBD7-4E4B-8838-ACDE253BA43C}"/>
              </a:ext>
            </a:extLst>
          </p:cNvPr>
          <p:cNvSpPr txBox="1"/>
          <p:nvPr/>
        </p:nvSpPr>
        <p:spPr>
          <a:xfrm>
            <a:off x="8934680" y="9306440"/>
            <a:ext cx="36497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Priority of callback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43E3516-217D-4951-BFF1-816CE74C244C}"/>
              </a:ext>
            </a:extLst>
          </p:cNvPr>
          <p:cNvSpPr/>
          <p:nvPr/>
        </p:nvSpPr>
        <p:spPr>
          <a:xfrm>
            <a:off x="3999848" y="8491178"/>
            <a:ext cx="17317102" cy="1476869"/>
          </a:xfrm>
          <a:prstGeom prst="roundRect">
            <a:avLst>
              <a:gd name="adj" fmla="val 6345"/>
            </a:avLst>
          </a:pr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0" dirty="0">
              <a:solidFill>
                <a:schemeClr val="tx2">
                  <a:lumMod val="10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8FEC1E9-43AC-48E7-91D2-4FC4F6092FB5}"/>
              </a:ext>
            </a:extLst>
          </p:cNvPr>
          <p:cNvSpPr/>
          <p:nvPr/>
        </p:nvSpPr>
        <p:spPr>
          <a:xfrm>
            <a:off x="15468601" y="6724629"/>
            <a:ext cx="3019423" cy="1472317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A04C4A-B70E-49B9-9566-41B47FC9E911}"/>
              </a:ext>
            </a:extLst>
          </p:cNvPr>
          <p:cNvSpPr/>
          <p:nvPr/>
        </p:nvSpPr>
        <p:spPr>
          <a:xfrm>
            <a:off x="18474615" y="6877029"/>
            <a:ext cx="5589723" cy="1319917"/>
          </a:xfrm>
          <a:prstGeom prst="rect">
            <a:avLst/>
          </a:prstGeom>
          <a:solidFill>
            <a:schemeClr val="accent5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AB662A9-52C5-4A5B-8F04-961848D9B7CE}"/>
              </a:ext>
            </a:extLst>
          </p:cNvPr>
          <p:cNvSpPr/>
          <p:nvPr/>
        </p:nvSpPr>
        <p:spPr>
          <a:xfrm>
            <a:off x="1600200" y="3657600"/>
            <a:ext cx="13944600" cy="4610100"/>
          </a:xfrm>
          <a:custGeom>
            <a:avLst/>
            <a:gdLst>
              <a:gd name="connsiteX0" fmla="*/ 19050 w 13944600"/>
              <a:gd name="connsiteY0" fmla="*/ 76200 h 4610100"/>
              <a:gd name="connsiteX1" fmla="*/ 0 w 13944600"/>
              <a:gd name="connsiteY1" fmla="*/ 2228850 h 4610100"/>
              <a:gd name="connsiteX2" fmla="*/ 3848100 w 13944600"/>
              <a:gd name="connsiteY2" fmla="*/ 2343150 h 4610100"/>
              <a:gd name="connsiteX3" fmla="*/ 3848100 w 13944600"/>
              <a:gd name="connsiteY3" fmla="*/ 3524250 h 4610100"/>
              <a:gd name="connsiteX4" fmla="*/ 2019300 w 13944600"/>
              <a:gd name="connsiteY4" fmla="*/ 3600450 h 4610100"/>
              <a:gd name="connsiteX5" fmla="*/ 2019300 w 13944600"/>
              <a:gd name="connsiteY5" fmla="*/ 4610100 h 4610100"/>
              <a:gd name="connsiteX6" fmla="*/ 13944600 w 13944600"/>
              <a:gd name="connsiteY6" fmla="*/ 4572000 h 4610100"/>
              <a:gd name="connsiteX7" fmla="*/ 13887450 w 13944600"/>
              <a:gd name="connsiteY7" fmla="*/ 3390900 h 4610100"/>
              <a:gd name="connsiteX8" fmla="*/ 6762750 w 13944600"/>
              <a:gd name="connsiteY8" fmla="*/ 3448050 h 4610100"/>
              <a:gd name="connsiteX9" fmla="*/ 6781800 w 13944600"/>
              <a:gd name="connsiteY9" fmla="*/ 2286000 h 4610100"/>
              <a:gd name="connsiteX10" fmla="*/ 7219950 w 13944600"/>
              <a:gd name="connsiteY10" fmla="*/ 2076450 h 4610100"/>
              <a:gd name="connsiteX11" fmla="*/ 7181850 w 13944600"/>
              <a:gd name="connsiteY11" fmla="*/ 0 h 4610100"/>
              <a:gd name="connsiteX12" fmla="*/ 19050 w 13944600"/>
              <a:gd name="connsiteY12" fmla="*/ 762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44600" h="4610100" extrusionOk="0">
                <a:moveTo>
                  <a:pt x="19050" y="76200"/>
                </a:moveTo>
                <a:cubicBezTo>
                  <a:pt x="-104629" y="644538"/>
                  <a:pt x="-109753" y="1521043"/>
                  <a:pt x="0" y="2228850"/>
                </a:cubicBezTo>
                <a:cubicBezTo>
                  <a:pt x="1652533" y="2410876"/>
                  <a:pt x="2836244" y="2228106"/>
                  <a:pt x="3848100" y="2343150"/>
                </a:cubicBezTo>
                <a:cubicBezTo>
                  <a:pt x="3944599" y="2558329"/>
                  <a:pt x="3786481" y="3405536"/>
                  <a:pt x="3848100" y="3524250"/>
                </a:cubicBezTo>
                <a:cubicBezTo>
                  <a:pt x="3008757" y="3577188"/>
                  <a:pt x="2383808" y="3728442"/>
                  <a:pt x="2019300" y="3600450"/>
                </a:cubicBezTo>
                <a:cubicBezTo>
                  <a:pt x="2090760" y="3782526"/>
                  <a:pt x="1974574" y="4496746"/>
                  <a:pt x="2019300" y="4610100"/>
                </a:cubicBezTo>
                <a:cubicBezTo>
                  <a:pt x="7180310" y="4505972"/>
                  <a:pt x="9738809" y="4658116"/>
                  <a:pt x="13944600" y="4572000"/>
                </a:cubicBezTo>
                <a:cubicBezTo>
                  <a:pt x="13853079" y="4260739"/>
                  <a:pt x="13954021" y="3808535"/>
                  <a:pt x="13887450" y="3390900"/>
                </a:cubicBezTo>
                <a:cubicBezTo>
                  <a:pt x="10649290" y="3455457"/>
                  <a:pt x="8782330" y="3368507"/>
                  <a:pt x="6762750" y="3448050"/>
                </a:cubicBezTo>
                <a:cubicBezTo>
                  <a:pt x="6721515" y="2934351"/>
                  <a:pt x="6695265" y="2695787"/>
                  <a:pt x="6781800" y="2286000"/>
                </a:cubicBezTo>
                <a:cubicBezTo>
                  <a:pt x="6965871" y="2223642"/>
                  <a:pt x="7154589" y="2105013"/>
                  <a:pt x="7219950" y="2076450"/>
                </a:cubicBezTo>
                <a:cubicBezTo>
                  <a:pt x="7123179" y="1216680"/>
                  <a:pt x="7124179" y="795464"/>
                  <a:pt x="7181850" y="0"/>
                </a:cubicBezTo>
                <a:cubicBezTo>
                  <a:pt x="5761573" y="-135338"/>
                  <a:pt x="2877707" y="131673"/>
                  <a:pt x="19050" y="7620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19050 w 13944600"/>
                      <a:gd name="connsiteY0" fmla="*/ 76200 h 4610100"/>
                      <a:gd name="connsiteX1" fmla="*/ 0 w 13944600"/>
                      <a:gd name="connsiteY1" fmla="*/ 2228850 h 4610100"/>
                      <a:gd name="connsiteX2" fmla="*/ 3848100 w 13944600"/>
                      <a:gd name="connsiteY2" fmla="*/ 2343150 h 4610100"/>
                      <a:gd name="connsiteX3" fmla="*/ 3848100 w 13944600"/>
                      <a:gd name="connsiteY3" fmla="*/ 3524250 h 4610100"/>
                      <a:gd name="connsiteX4" fmla="*/ 2019300 w 13944600"/>
                      <a:gd name="connsiteY4" fmla="*/ 3600450 h 4610100"/>
                      <a:gd name="connsiteX5" fmla="*/ 2019300 w 13944600"/>
                      <a:gd name="connsiteY5" fmla="*/ 4610100 h 4610100"/>
                      <a:gd name="connsiteX6" fmla="*/ 13944600 w 13944600"/>
                      <a:gd name="connsiteY6" fmla="*/ 4572000 h 4610100"/>
                      <a:gd name="connsiteX7" fmla="*/ 13887450 w 13944600"/>
                      <a:gd name="connsiteY7" fmla="*/ 3390900 h 4610100"/>
                      <a:gd name="connsiteX8" fmla="*/ 6762750 w 13944600"/>
                      <a:gd name="connsiteY8" fmla="*/ 3448050 h 4610100"/>
                      <a:gd name="connsiteX9" fmla="*/ 6781800 w 13944600"/>
                      <a:gd name="connsiteY9" fmla="*/ 2286000 h 4610100"/>
                      <a:gd name="connsiteX10" fmla="*/ 7219950 w 13944600"/>
                      <a:gd name="connsiteY10" fmla="*/ 2076450 h 4610100"/>
                      <a:gd name="connsiteX11" fmla="*/ 7181850 w 13944600"/>
                      <a:gd name="connsiteY11" fmla="*/ 0 h 4610100"/>
                      <a:gd name="connsiteX12" fmla="*/ 19050 w 13944600"/>
                      <a:gd name="connsiteY12" fmla="*/ 76200 h 461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944600" h="4610100">
                        <a:moveTo>
                          <a:pt x="19050" y="76200"/>
                        </a:moveTo>
                        <a:lnTo>
                          <a:pt x="0" y="2228850"/>
                        </a:lnTo>
                        <a:lnTo>
                          <a:pt x="3848100" y="2343150"/>
                        </a:lnTo>
                        <a:lnTo>
                          <a:pt x="3848100" y="3524250"/>
                        </a:lnTo>
                        <a:lnTo>
                          <a:pt x="2019300" y="3600450"/>
                        </a:lnTo>
                        <a:lnTo>
                          <a:pt x="2019300" y="4610100"/>
                        </a:lnTo>
                        <a:lnTo>
                          <a:pt x="13944600" y="4572000"/>
                        </a:lnTo>
                        <a:lnTo>
                          <a:pt x="13887450" y="3390900"/>
                        </a:lnTo>
                        <a:lnTo>
                          <a:pt x="6762750" y="3448050"/>
                        </a:lnTo>
                        <a:lnTo>
                          <a:pt x="6781800" y="2286000"/>
                        </a:lnTo>
                        <a:lnTo>
                          <a:pt x="7219950" y="2076450"/>
                        </a:lnTo>
                        <a:lnTo>
                          <a:pt x="7181850" y="0"/>
                        </a:lnTo>
                        <a:lnTo>
                          <a:pt x="19050" y="76200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8D0B6FF-6D14-478F-A247-4665B8ACE933}"/>
              </a:ext>
            </a:extLst>
          </p:cNvPr>
          <p:cNvSpPr/>
          <p:nvPr/>
        </p:nvSpPr>
        <p:spPr>
          <a:xfrm>
            <a:off x="13178739" y="9352607"/>
            <a:ext cx="476250" cy="361950"/>
          </a:xfrm>
          <a:custGeom>
            <a:avLst/>
            <a:gdLst>
              <a:gd name="connsiteX0" fmla="*/ 0 w 476250"/>
              <a:gd name="connsiteY0" fmla="*/ 38100 h 361950"/>
              <a:gd name="connsiteX1" fmla="*/ 76200 w 476250"/>
              <a:gd name="connsiteY1" fmla="*/ 361950 h 361950"/>
              <a:gd name="connsiteX2" fmla="*/ 476250 w 476250"/>
              <a:gd name="connsiteY2" fmla="*/ 323850 h 361950"/>
              <a:gd name="connsiteX3" fmla="*/ 476250 w 476250"/>
              <a:gd name="connsiteY3" fmla="*/ 0 h 361950"/>
              <a:gd name="connsiteX4" fmla="*/ 0 w 476250"/>
              <a:gd name="connsiteY4" fmla="*/ 3810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250" h="361950" extrusionOk="0">
                <a:moveTo>
                  <a:pt x="0" y="38100"/>
                </a:moveTo>
                <a:cubicBezTo>
                  <a:pt x="-1183" y="105515"/>
                  <a:pt x="74394" y="294235"/>
                  <a:pt x="76200" y="361950"/>
                </a:cubicBezTo>
                <a:cubicBezTo>
                  <a:pt x="230080" y="365177"/>
                  <a:pt x="381140" y="309720"/>
                  <a:pt x="476250" y="323850"/>
                </a:cubicBezTo>
                <a:cubicBezTo>
                  <a:pt x="504910" y="229115"/>
                  <a:pt x="495007" y="82491"/>
                  <a:pt x="476250" y="0"/>
                </a:cubicBezTo>
                <a:cubicBezTo>
                  <a:pt x="362722" y="26185"/>
                  <a:pt x="96690" y="18535"/>
                  <a:pt x="0" y="38100"/>
                </a:cubicBezTo>
                <a:close/>
              </a:path>
            </a:pathLst>
          </a:custGeom>
          <a:noFill/>
          <a:ln w="6350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76250"/>
                      <a:gd name="connsiteY0" fmla="*/ 38100 h 361950"/>
                      <a:gd name="connsiteX1" fmla="*/ 76200 w 476250"/>
                      <a:gd name="connsiteY1" fmla="*/ 361950 h 361950"/>
                      <a:gd name="connsiteX2" fmla="*/ 476250 w 476250"/>
                      <a:gd name="connsiteY2" fmla="*/ 323850 h 361950"/>
                      <a:gd name="connsiteX3" fmla="*/ 476250 w 476250"/>
                      <a:gd name="connsiteY3" fmla="*/ 0 h 361950"/>
                      <a:gd name="connsiteX4" fmla="*/ 0 w 476250"/>
                      <a:gd name="connsiteY4" fmla="*/ 38100 h 361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250" h="361950">
                        <a:moveTo>
                          <a:pt x="0" y="38100"/>
                        </a:moveTo>
                        <a:lnTo>
                          <a:pt x="76200" y="361950"/>
                        </a:lnTo>
                        <a:lnTo>
                          <a:pt x="476250" y="323850"/>
                        </a:lnTo>
                        <a:lnTo>
                          <a:pt x="476250" y="0"/>
                        </a:lnTo>
                        <a:lnTo>
                          <a:pt x="0" y="38100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8E6AACA-1F09-4BA9-BABC-F0463628702F}"/>
              </a:ext>
            </a:extLst>
          </p:cNvPr>
          <p:cNvSpPr txBox="1"/>
          <p:nvPr/>
        </p:nvSpPr>
        <p:spPr>
          <a:xfrm>
            <a:off x="13719403" y="9269102"/>
            <a:ext cx="75975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hot topic path (latency is the one of KPIs)</a:t>
            </a:r>
          </a:p>
        </p:txBody>
      </p:sp>
    </p:spTree>
    <p:extLst>
      <p:ext uri="{BB962C8B-B14F-4D97-AF65-F5344CB8AC3E}">
        <p14:creationId xmlns:p14="http://schemas.microsoft.com/office/powerpoint/2010/main" val="325081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Evaluation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158F13-337E-42FA-8239-BCA01736517C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Experiment environment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Raspberry Pi 4 with fixed CPU frequency of 1.5GHz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CPU cores for multiple executors (</a:t>
            </a:r>
            <a:r>
              <a:rPr lang="en-US" sz="44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and multithreaded executor (ROS2 default)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                     with </a:t>
            </a:r>
            <a:r>
              <a:rPr lang="en-US" sz="4400" i="1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RUN_TIMES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option of 60 seconds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 criteria : 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Key Performance Indicators (KPIs)</a:t>
            </a:r>
            <a:r>
              <a:rPr lang="en-US" sz="44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reference system</a:t>
            </a: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FE3FC-8EAF-4EB3-8A1A-8F4D9959D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3720B78-45FA-495D-B885-C94FA9CDB9A7}"/>
              </a:ext>
            </a:extLst>
          </p:cNvPr>
          <p:cNvSpPr/>
          <p:nvPr/>
        </p:nvSpPr>
        <p:spPr>
          <a:xfrm>
            <a:off x="3276599" y="5086350"/>
            <a:ext cx="2781301" cy="77691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colcon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test</a:t>
            </a:r>
            <a:endParaRPr lang="en-US" sz="32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6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Evaluation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158F13-337E-42FA-8239-BCA01736517C}"/>
              </a:ext>
            </a:extLst>
          </p:cNvPr>
          <p:cNvSpPr txBox="1">
            <a:spLocks/>
          </p:cNvSpPr>
          <p:nvPr/>
        </p:nvSpPr>
        <p:spPr>
          <a:xfrm>
            <a:off x="628649" y="23637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Latency summary</a:t>
            </a: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FE3FC-8EAF-4EB3-8A1A-8F4D9959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9DD0EF92-59C7-403B-87AE-CA59AE1B3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287" y="3278746"/>
            <a:ext cx="12612423" cy="6306212"/>
          </a:xfrm>
          <a:prstGeom prst="rect">
            <a:avLst/>
          </a:prstGeom>
        </p:spPr>
      </p:pic>
      <p:pic>
        <p:nvPicPr>
          <p:cNvPr id="11" name="Picture 10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509BA30-4E7F-4376-91D7-E813CF7B7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651" y="9335517"/>
            <a:ext cx="16692665" cy="3371157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69133EF-B507-4A1A-B358-5A5FDBD69561}"/>
              </a:ext>
            </a:extLst>
          </p:cNvPr>
          <p:cNvSpPr txBox="1"/>
          <p:nvPr/>
        </p:nvSpPr>
        <p:spPr>
          <a:xfrm>
            <a:off x="13748170" y="6954435"/>
            <a:ext cx="210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-single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executor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EE7783-9AA0-4E26-8E24-63CFDAAA1B55}"/>
              </a:ext>
            </a:extLst>
          </p:cNvPr>
          <p:cNvSpPr txBox="1"/>
          <p:nvPr/>
        </p:nvSpPr>
        <p:spPr>
          <a:xfrm>
            <a:off x="11006501" y="7381383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-multiple executors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9711EB-28CA-4DB9-BE47-21555E22E344}"/>
              </a:ext>
            </a:extLst>
          </p:cNvPr>
          <p:cNvSpPr txBox="1"/>
          <p:nvPr/>
        </p:nvSpPr>
        <p:spPr>
          <a:xfrm>
            <a:off x="8453001" y="5527133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Default-single threaded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0296BBF-3BAB-4662-B0EB-2B0F6827E26C}"/>
              </a:ext>
            </a:extLst>
          </p:cNvPr>
          <p:cNvSpPr txBox="1"/>
          <p:nvPr/>
        </p:nvSpPr>
        <p:spPr>
          <a:xfrm>
            <a:off x="5849607" y="7284525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Default-multi threaded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1734954-217F-49F6-80D5-A4457DC5FE6A}"/>
              </a:ext>
            </a:extLst>
          </p:cNvPr>
          <p:cNvSpPr txBox="1"/>
          <p:nvPr/>
        </p:nvSpPr>
        <p:spPr>
          <a:xfrm>
            <a:off x="15581075" y="4008095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Default-static </a:t>
            </a:r>
            <a:r>
              <a:rPr lang="en-US" sz="24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singlethreaded</a:t>
            </a:r>
            <a:endParaRPr lang="en-US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C506DC1-1A01-4416-8D1C-3107D1663200}"/>
              </a:ext>
            </a:extLst>
          </p:cNvPr>
          <p:cNvSpPr/>
          <p:nvPr/>
        </p:nvSpPr>
        <p:spPr>
          <a:xfrm>
            <a:off x="10289607" y="4739536"/>
            <a:ext cx="3792288" cy="1917215"/>
          </a:xfrm>
          <a:custGeom>
            <a:avLst/>
            <a:gdLst>
              <a:gd name="connsiteX0" fmla="*/ 0 w 2476500"/>
              <a:gd name="connsiteY0" fmla="*/ 0 h 1466850"/>
              <a:gd name="connsiteX1" fmla="*/ 1714500 w 2476500"/>
              <a:gd name="connsiteY1" fmla="*/ 381000 h 1466850"/>
              <a:gd name="connsiteX2" fmla="*/ 2476500 w 2476500"/>
              <a:gd name="connsiteY2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0" h="1466850">
                <a:moveTo>
                  <a:pt x="0" y="0"/>
                </a:moveTo>
                <a:cubicBezTo>
                  <a:pt x="650875" y="68262"/>
                  <a:pt x="1301750" y="136525"/>
                  <a:pt x="1714500" y="381000"/>
                </a:cubicBezTo>
                <a:cubicBezTo>
                  <a:pt x="2127250" y="625475"/>
                  <a:pt x="2301875" y="1046162"/>
                  <a:pt x="2476500" y="146685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668B315-B9E8-4F31-A74B-4A5DB4A21944}"/>
              </a:ext>
            </a:extLst>
          </p:cNvPr>
          <p:cNvSpPr/>
          <p:nvPr/>
        </p:nvSpPr>
        <p:spPr>
          <a:xfrm>
            <a:off x="8310440" y="7440728"/>
            <a:ext cx="2490909" cy="415499"/>
          </a:xfrm>
          <a:custGeom>
            <a:avLst/>
            <a:gdLst>
              <a:gd name="connsiteX0" fmla="*/ 0 w 1885950"/>
              <a:gd name="connsiteY0" fmla="*/ 190500 h 190500"/>
              <a:gd name="connsiteX1" fmla="*/ 933450 w 1885950"/>
              <a:gd name="connsiteY1" fmla="*/ 0 h 190500"/>
              <a:gd name="connsiteX2" fmla="*/ 1885950 w 188595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5950" h="190500">
                <a:moveTo>
                  <a:pt x="0" y="190500"/>
                </a:moveTo>
                <a:cubicBezTo>
                  <a:pt x="309562" y="95250"/>
                  <a:pt x="619125" y="0"/>
                  <a:pt x="933450" y="0"/>
                </a:cubicBezTo>
                <a:cubicBezTo>
                  <a:pt x="1247775" y="0"/>
                  <a:pt x="1566862" y="95250"/>
                  <a:pt x="1885950" y="190500"/>
                </a:cubicBezTo>
              </a:path>
            </a:pathLst>
          </a:custGeom>
          <a:noFill/>
          <a:ln w="50800">
            <a:solidFill>
              <a:schemeClr val="accent4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CF82B0-A64F-462C-8BE5-05E4A0A7DA31}"/>
              </a:ext>
            </a:extLst>
          </p:cNvPr>
          <p:cNvSpPr/>
          <p:nvPr/>
        </p:nvSpPr>
        <p:spPr>
          <a:xfrm>
            <a:off x="13944599" y="11220451"/>
            <a:ext cx="2316725" cy="863278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Evaluation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158F13-337E-42FA-8239-BCA01736517C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Dropped messages summary</a:t>
            </a: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FE3FC-8EAF-4EB3-8A1A-8F4D9959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BF49AF15-09CF-4100-82B1-94CAA6BB9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791" y="3366505"/>
            <a:ext cx="11299415" cy="5649708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35A5494-112D-4173-86D1-989C8B37F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521" y="8843282"/>
            <a:ext cx="17788460" cy="37190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D71FE97-9207-487D-8C35-66E524DE50A9}"/>
              </a:ext>
            </a:extLst>
          </p:cNvPr>
          <p:cNvSpPr txBox="1"/>
          <p:nvPr/>
        </p:nvSpPr>
        <p:spPr>
          <a:xfrm>
            <a:off x="13252876" y="5219183"/>
            <a:ext cx="210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-single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executor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A0EB8D-1600-4C73-AC0F-4357CA2C2253}"/>
              </a:ext>
            </a:extLst>
          </p:cNvPr>
          <p:cNvSpPr txBox="1"/>
          <p:nvPr/>
        </p:nvSpPr>
        <p:spPr>
          <a:xfrm>
            <a:off x="10751589" y="7519379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-multiple executors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B765E5-A6A3-4908-8331-651868B07891}"/>
              </a:ext>
            </a:extLst>
          </p:cNvPr>
          <p:cNvSpPr txBox="1"/>
          <p:nvPr/>
        </p:nvSpPr>
        <p:spPr>
          <a:xfrm>
            <a:off x="8551690" y="5171505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Default-single threaded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CC4449-60EF-4DBC-884F-42E49291FF48}"/>
              </a:ext>
            </a:extLst>
          </p:cNvPr>
          <p:cNvSpPr txBox="1"/>
          <p:nvPr/>
        </p:nvSpPr>
        <p:spPr>
          <a:xfrm>
            <a:off x="6584401" y="7519379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Default-multi threaded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CC4CBD-3F65-4490-9D50-09FC965147EE}"/>
              </a:ext>
            </a:extLst>
          </p:cNvPr>
          <p:cNvSpPr txBox="1"/>
          <p:nvPr/>
        </p:nvSpPr>
        <p:spPr>
          <a:xfrm>
            <a:off x="15149919" y="2786371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Default-static </a:t>
            </a:r>
            <a:r>
              <a:rPr lang="en-US" sz="24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singlethreaded</a:t>
            </a:r>
            <a:endParaRPr lang="en-US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ECEB97-23F5-4513-9486-79CD0C14F26B}"/>
              </a:ext>
            </a:extLst>
          </p:cNvPr>
          <p:cNvSpPr/>
          <p:nvPr/>
        </p:nvSpPr>
        <p:spPr>
          <a:xfrm>
            <a:off x="14173200" y="10948588"/>
            <a:ext cx="2152650" cy="995762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Evaluation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158F13-337E-42FA-8239-BCA01736517C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Behavior planner jitter</a:t>
            </a: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FE3FC-8EAF-4EB3-8A1A-8F4D9959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pic>
        <p:nvPicPr>
          <p:cNvPr id="14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D8FDC9F0-1749-45FE-AB0F-7763A535A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063" y="3429561"/>
            <a:ext cx="11134912" cy="556745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263A369-797A-4496-A789-9EAE82F16A5F}"/>
              </a:ext>
            </a:extLst>
          </p:cNvPr>
          <p:cNvSpPr txBox="1"/>
          <p:nvPr/>
        </p:nvSpPr>
        <p:spPr>
          <a:xfrm>
            <a:off x="13122581" y="7285394"/>
            <a:ext cx="210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-single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executor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64A257-B7E7-4C91-BE86-AB4C2129AA07}"/>
              </a:ext>
            </a:extLst>
          </p:cNvPr>
          <p:cNvSpPr txBox="1"/>
          <p:nvPr/>
        </p:nvSpPr>
        <p:spPr>
          <a:xfrm>
            <a:off x="10621294" y="5599609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-multiple executors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64D17-651B-43D9-B7E8-BE965689AF18}"/>
              </a:ext>
            </a:extLst>
          </p:cNvPr>
          <p:cNvSpPr txBox="1"/>
          <p:nvPr/>
        </p:nvSpPr>
        <p:spPr>
          <a:xfrm>
            <a:off x="8640150" y="3992455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Default-single threaded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341951-3972-4304-B456-0923C1CE8F34}"/>
              </a:ext>
            </a:extLst>
          </p:cNvPr>
          <p:cNvSpPr txBox="1"/>
          <p:nvPr/>
        </p:nvSpPr>
        <p:spPr>
          <a:xfrm>
            <a:off x="6202063" y="5520978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Default-multi threaded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7F6D7F-8540-4C7F-ACF6-15F63FF20061}"/>
              </a:ext>
            </a:extLst>
          </p:cNvPr>
          <p:cNvSpPr txBox="1"/>
          <p:nvPr/>
        </p:nvSpPr>
        <p:spPr>
          <a:xfrm>
            <a:off x="14835688" y="2822490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Default-static </a:t>
            </a:r>
            <a:r>
              <a:rPr lang="en-US" sz="24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singlethreaded</a:t>
            </a:r>
            <a:endParaRPr lang="en-US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A00858C-EE87-4586-81AD-32C374C2A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340" y="8813917"/>
            <a:ext cx="18529320" cy="373750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9DEFB29-083F-4ED4-BA77-26996276A99F}"/>
              </a:ext>
            </a:extLst>
          </p:cNvPr>
          <p:cNvSpPr/>
          <p:nvPr/>
        </p:nvSpPr>
        <p:spPr>
          <a:xfrm>
            <a:off x="14173200" y="10945258"/>
            <a:ext cx="2247900" cy="999092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2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/>
              <a:t>Evaluation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158F13-337E-42FA-8239-BCA01736517C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CPU usage summary</a:t>
            </a: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Memory usage summary</a:t>
            </a: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FE3FC-8EAF-4EB3-8A1A-8F4D9959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5F5B077-FB7E-4E33-A457-F120A65F2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49" y="3392787"/>
            <a:ext cx="8378227" cy="4189114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CA7B188-A768-4E20-B285-F52FB69FC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1246" y="3563047"/>
            <a:ext cx="14543853" cy="329495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5148C87-73B1-4957-A340-4144EC4E25D5}"/>
              </a:ext>
            </a:extLst>
          </p:cNvPr>
          <p:cNvSpPr/>
          <p:nvPr/>
        </p:nvSpPr>
        <p:spPr>
          <a:xfrm>
            <a:off x="18821400" y="5487344"/>
            <a:ext cx="1676400" cy="804523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3FF5B084-6B8D-46EA-9EED-73FBDB331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8305800"/>
            <a:ext cx="8743950" cy="4371975"/>
          </a:xfrm>
          <a:prstGeom prst="rect">
            <a:avLst/>
          </a:prstGeom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5DA1458D-4B44-4B85-8FD2-1F6ED614C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2946" y="8782297"/>
            <a:ext cx="14554201" cy="310577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BB14341-E52F-4F2A-ACA1-04A6ADA84616}"/>
              </a:ext>
            </a:extLst>
          </p:cNvPr>
          <p:cNvSpPr/>
          <p:nvPr/>
        </p:nvSpPr>
        <p:spPr>
          <a:xfrm>
            <a:off x="18649950" y="10491787"/>
            <a:ext cx="1847850" cy="804523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AB1401-8AFC-46B7-9C8C-7A107E0912F6}"/>
              </a:ext>
            </a:extLst>
          </p:cNvPr>
          <p:cNvSpPr txBox="1"/>
          <p:nvPr/>
        </p:nvSpPr>
        <p:spPr>
          <a:xfrm>
            <a:off x="5533782" y="5576251"/>
            <a:ext cx="210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-single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executor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ABC058-DCEB-44F8-8817-75541749D656}"/>
              </a:ext>
            </a:extLst>
          </p:cNvPr>
          <p:cNvSpPr txBox="1"/>
          <p:nvPr/>
        </p:nvSpPr>
        <p:spPr>
          <a:xfrm>
            <a:off x="3682688" y="4803522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-multiple executors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77B406-5D86-403B-84DA-39FAB2470DF4}"/>
              </a:ext>
            </a:extLst>
          </p:cNvPr>
          <p:cNvSpPr txBox="1"/>
          <p:nvPr/>
        </p:nvSpPr>
        <p:spPr>
          <a:xfrm>
            <a:off x="2367449" y="3511383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Default-single threaded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253E4F-8A60-423D-8E10-6DFBF9A4C425}"/>
              </a:ext>
            </a:extLst>
          </p:cNvPr>
          <p:cNvSpPr txBox="1"/>
          <p:nvPr/>
        </p:nvSpPr>
        <p:spPr>
          <a:xfrm>
            <a:off x="623059" y="4712313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Default-multi threaded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563737-1FE4-4FD5-A87E-DBB5B1324FCA}"/>
              </a:ext>
            </a:extLst>
          </p:cNvPr>
          <p:cNvSpPr txBox="1"/>
          <p:nvPr/>
        </p:nvSpPr>
        <p:spPr>
          <a:xfrm>
            <a:off x="7102031" y="4753290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Default-static </a:t>
            </a:r>
            <a:r>
              <a:rPr lang="en-US" sz="24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singlethreaded</a:t>
            </a:r>
            <a:endParaRPr lang="en-US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B9AB43-AB39-4D0E-83F9-D99A4CDD3F35}"/>
              </a:ext>
            </a:extLst>
          </p:cNvPr>
          <p:cNvSpPr txBox="1"/>
          <p:nvPr/>
        </p:nvSpPr>
        <p:spPr>
          <a:xfrm>
            <a:off x="5533781" y="10153677"/>
            <a:ext cx="210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-single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executor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04AAAD-E55C-4739-A985-329FA092B52A}"/>
              </a:ext>
            </a:extLst>
          </p:cNvPr>
          <p:cNvSpPr txBox="1"/>
          <p:nvPr/>
        </p:nvSpPr>
        <p:spPr>
          <a:xfrm>
            <a:off x="3556183" y="11222960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-multiple executors</a:t>
            </a:r>
            <a:endParaRPr lang="en-US" sz="24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B31E56-3404-45D5-A054-F7018FA7E7CA}"/>
              </a:ext>
            </a:extLst>
          </p:cNvPr>
          <p:cNvSpPr txBox="1"/>
          <p:nvPr/>
        </p:nvSpPr>
        <p:spPr>
          <a:xfrm>
            <a:off x="1873702" y="9711533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Default-single threaded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6ADAB7-74E4-42D3-B9C2-AD6072B665DB}"/>
              </a:ext>
            </a:extLst>
          </p:cNvPr>
          <p:cNvSpPr txBox="1"/>
          <p:nvPr/>
        </p:nvSpPr>
        <p:spPr>
          <a:xfrm>
            <a:off x="275211" y="11172176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Default-multi threaded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37FE7D-F42A-4EC7-B52E-AB9B32A9CDAA}"/>
              </a:ext>
            </a:extLst>
          </p:cNvPr>
          <p:cNvSpPr txBox="1"/>
          <p:nvPr/>
        </p:nvSpPr>
        <p:spPr>
          <a:xfrm>
            <a:off x="7019959" y="8628802"/>
            <a:ext cx="250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Default-static </a:t>
            </a:r>
            <a:r>
              <a:rPr lang="en-US" sz="24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singlethreaded</a:t>
            </a:r>
            <a:endParaRPr lang="en-US" sz="24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2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-11"/>
            <a:ext cx="24384000" cy="1382315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318901" y="12937575"/>
            <a:ext cx="6023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F2ECB4-592F-4B29-9FAB-77A871D1B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9" name="Google Shape;89;p2">
            <a:extLst>
              <a:ext uri="{FF2B5EF4-FFF2-40B4-BE49-F238E27FC236}">
                <a16:creationId xmlns:a16="http://schemas.microsoft.com/office/drawing/2014/main" id="{30E08211-38A3-4420-B442-65C91F72D456}"/>
              </a:ext>
            </a:extLst>
          </p:cNvPr>
          <p:cNvSpPr txBox="1"/>
          <p:nvPr/>
        </p:nvSpPr>
        <p:spPr>
          <a:xfrm>
            <a:off x="2032101" y="3411432"/>
            <a:ext cx="20307299" cy="625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1371600" marR="0" lvl="0" indent="-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Helvetica Neue"/>
              <a:buAutoNum type="romanUcPeriod"/>
            </a:pPr>
            <a:r>
              <a:rPr lang="en-US" sz="8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0"/>
            </a:pPr>
            <a:endParaRPr lang="en-US" sz="80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1371600" marR="0" lvl="0" indent="-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romanUcPeriod" startAt="2"/>
            </a:pPr>
            <a:r>
              <a:rPr lang="en-US" sz="8000" b="1" dirty="0" err="1">
                <a:solidFill>
                  <a:srgbClr val="FFFFFF"/>
                </a:solidFill>
                <a:latin typeface="Helvetica Neue"/>
                <a:sym typeface="Helvetica Neue"/>
              </a:rPr>
              <a:t>PiCAS</a:t>
            </a:r>
            <a:r>
              <a:rPr lang="en-US" sz="8000" b="1" dirty="0">
                <a:solidFill>
                  <a:srgbClr val="FFFFFF"/>
                </a:solidFill>
                <a:latin typeface="Helvetica Neue"/>
                <a:sym typeface="Helvetica Neue"/>
              </a:rPr>
              <a:t> framework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endParaRPr lang="en-US" sz="8000" b="1" dirty="0">
              <a:solidFill>
                <a:srgbClr val="FFFFFF"/>
              </a:solidFill>
              <a:latin typeface="Helvetica Neue"/>
              <a:sym typeface="Helvetica Neue"/>
            </a:endParaRPr>
          </a:p>
          <a:p>
            <a:pPr marL="1371600" marR="0" lvl="0" indent="-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romanUcPeriod" startAt="3"/>
            </a:pPr>
            <a:r>
              <a:rPr lang="en-US" sz="8000" b="1" dirty="0" err="1">
                <a:solidFill>
                  <a:srgbClr val="FFFFFF"/>
                </a:solidFill>
                <a:latin typeface="Helvetica Neue"/>
                <a:sym typeface="Helvetica Neue"/>
              </a:rPr>
              <a:t>PiCAS</a:t>
            </a:r>
            <a:r>
              <a:rPr lang="en-US" sz="8000" b="1" dirty="0">
                <a:solidFill>
                  <a:srgbClr val="FFFFFF"/>
                </a:solidFill>
                <a:latin typeface="Helvetica Neue"/>
                <a:sym typeface="Helvetica Neue"/>
              </a:rPr>
              <a:t> on reference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104D3-3392-4BDF-AE85-31DB6A31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21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endParaRPr lang="en-US" sz="80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158F13-337E-42FA-8239-BCA01736517C}"/>
              </a:ext>
            </a:extLst>
          </p:cNvPr>
          <p:cNvSpPr txBox="1">
            <a:spLocks/>
          </p:cNvSpPr>
          <p:nvPr/>
        </p:nvSpPr>
        <p:spPr>
          <a:xfrm>
            <a:off x="445681" y="2423671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8580" indent="0"/>
            <a:r>
              <a:rPr lang="en-US" sz="7200" dirty="0"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" indent="0" algn="ctr"/>
            <a:r>
              <a:rPr lang="en-US" sz="16600" dirty="0">
                <a:latin typeface="Helvetica" panose="020B0604020202020204" pitchFamily="34" charset="0"/>
                <a:cs typeface="Helvetica" panose="020B0604020202020204" pitchFamily="34" charset="0"/>
              </a:rPr>
              <a:t>Q &amp; A</a:t>
            </a:r>
          </a:p>
          <a:p>
            <a:pPr marL="68580" indent="0" algn="ctr"/>
            <a:endParaRPr lang="en-US" sz="16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" indent="0" algn="ctr"/>
            <a:r>
              <a:rPr lang="en-US" sz="7200" b="0" dirty="0">
                <a:latin typeface="Helvetica" panose="020B0604020202020204" pitchFamily="34" charset="0"/>
                <a:cs typeface="Helvetica" panose="020B0604020202020204" pitchFamily="34" charset="0"/>
              </a:rPr>
              <a:t>https://github.com/rtenlab/reference-system</a:t>
            </a:r>
            <a:endParaRPr lang="en-US" sz="28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4400" dirty="0">
              <a:solidFill>
                <a:schemeClr val="tx2">
                  <a:lumMod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FE3FC-8EAF-4EB3-8A1A-8F4D9959D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8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24384000" cy="138231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4634013" y="5234958"/>
            <a:ext cx="15115974" cy="264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1371600" marR="0" lvl="0" indent="-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500"/>
              <a:buFont typeface="Helvetica Neue"/>
              <a:buAutoNum type="romanUcPeriod"/>
            </a:pPr>
            <a:r>
              <a:rPr lang="en-US" sz="165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Motivation</a:t>
            </a:r>
          </a:p>
        </p:txBody>
      </p:sp>
      <p:sp>
        <p:nvSpPr>
          <p:cNvPr id="92" name="Google Shape;92;p2"/>
          <p:cNvSpPr txBox="1"/>
          <p:nvPr/>
        </p:nvSpPr>
        <p:spPr>
          <a:xfrm>
            <a:off x="318901" y="12937575"/>
            <a:ext cx="6023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5D2F64-40D7-4149-9568-E2583E7AE1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D28215-720E-4C4D-89AA-116D0A13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5C319-C18B-4C19-9D1E-CB1C9146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927" y="-83047"/>
            <a:ext cx="19695722" cy="1944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0" dirty="0">
                <a:latin typeface="Helvetica" panose="020B0604020202020204" pitchFamily="34" charset="0"/>
                <a:cs typeface="Helvetica" panose="020B0604020202020204" pitchFamily="34" charset="0"/>
              </a:rPr>
              <a:t>Motivation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4B10CE-0C58-4086-8C01-8B19D7529260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 ROS 2 executor scheduling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207A001-B37A-4BF4-BC89-41EE5C564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43" y="4800667"/>
            <a:ext cx="6297856" cy="52793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34A668-27F5-4ACE-B821-990024D0D5E1}"/>
              </a:ext>
            </a:extLst>
          </p:cNvPr>
          <p:cNvSpPr txBox="1"/>
          <p:nvPr/>
        </p:nvSpPr>
        <p:spPr>
          <a:xfrm>
            <a:off x="885533" y="10181403"/>
            <a:ext cx="4561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&lt; ROS2 architecture &gt;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72D5932B-22E5-43A9-A82B-0481E58610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77"/>
          <a:stretch/>
        </p:blipFill>
        <p:spPr>
          <a:xfrm>
            <a:off x="7569383" y="4406407"/>
            <a:ext cx="8281243" cy="56314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CC182A-1236-439A-8800-3234BDF1F8A8}"/>
              </a:ext>
            </a:extLst>
          </p:cNvPr>
          <p:cNvSpPr txBox="1"/>
          <p:nvPr/>
        </p:nvSpPr>
        <p:spPr>
          <a:xfrm>
            <a:off x="7820531" y="10055841"/>
            <a:ext cx="745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&lt; Callback scheduling of executor</a:t>
            </a:r>
            <a:r>
              <a:rPr lang="en-US" sz="4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†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8149E9-2853-4B19-96E7-317C4BD11243}"/>
              </a:ext>
            </a:extLst>
          </p:cNvPr>
          <p:cNvSpPr/>
          <p:nvPr/>
        </p:nvSpPr>
        <p:spPr>
          <a:xfrm>
            <a:off x="9550534" y="6568391"/>
            <a:ext cx="3214541" cy="586500"/>
          </a:xfrm>
          <a:prstGeom prst="rect">
            <a:avLst/>
          </a:prstGeom>
          <a:noFill/>
          <a:ln w="63500">
            <a:solidFill>
              <a:srgbClr val="003D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60DE5-890C-4F46-8FC6-AF43E85CF6BA}"/>
              </a:ext>
            </a:extLst>
          </p:cNvPr>
          <p:cNvSpPr txBox="1"/>
          <p:nvPr/>
        </p:nvSpPr>
        <p:spPr>
          <a:xfrm>
            <a:off x="12948711" y="6035140"/>
            <a:ext cx="2999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Timer callback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3C55F5-8151-4761-A5E1-2BE7CD4CDBAC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flipH="1">
            <a:off x="12765075" y="6327528"/>
            <a:ext cx="183636" cy="534113"/>
          </a:xfrm>
          <a:prstGeom prst="straightConnector1">
            <a:avLst/>
          </a:prstGeom>
          <a:ln w="28575">
            <a:solidFill>
              <a:srgbClr val="003DA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C3C223B-E7B8-4C92-A7F2-8BB59695265D}"/>
              </a:ext>
            </a:extLst>
          </p:cNvPr>
          <p:cNvSpPr/>
          <p:nvPr/>
        </p:nvSpPr>
        <p:spPr>
          <a:xfrm>
            <a:off x="819718" y="11885059"/>
            <a:ext cx="86939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†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D.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Casini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et al. “Response-time analysis of ROS 2 processing chains under reservation-based scheduling”, ECRTS,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5D7E-5BB8-49CF-8AC1-B58990274D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CCD7671-C8B2-42A6-A6D0-53BCA9E4B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966" y="4561127"/>
            <a:ext cx="1318634" cy="131863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6837261-9AAA-4A37-A32E-BB6A3FC50E2B}"/>
              </a:ext>
            </a:extLst>
          </p:cNvPr>
          <p:cNvSpPr txBox="1"/>
          <p:nvPr/>
        </p:nvSpPr>
        <p:spPr>
          <a:xfrm>
            <a:off x="5166689" y="3589040"/>
            <a:ext cx="2551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Executor </a:t>
            </a:r>
          </a:p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ready queue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EDCACF-C78B-48B1-B474-27298DAD7389}"/>
              </a:ext>
            </a:extLst>
          </p:cNvPr>
          <p:cNvCxnSpPr>
            <a:cxnSpLocks/>
          </p:cNvCxnSpPr>
          <p:nvPr/>
        </p:nvCxnSpPr>
        <p:spPr>
          <a:xfrm>
            <a:off x="5554106" y="5874086"/>
            <a:ext cx="0" cy="1596716"/>
          </a:xfrm>
          <a:prstGeom prst="straightConnector1">
            <a:avLst/>
          </a:prstGeom>
          <a:ln w="889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6ABC174-9725-4538-926C-90BA89742AC4}"/>
              </a:ext>
            </a:extLst>
          </p:cNvPr>
          <p:cNvCxnSpPr>
            <a:cxnSpLocks/>
          </p:cNvCxnSpPr>
          <p:nvPr/>
        </p:nvCxnSpPr>
        <p:spPr>
          <a:xfrm flipV="1">
            <a:off x="7180907" y="5879761"/>
            <a:ext cx="0" cy="1591041"/>
          </a:xfrm>
          <a:prstGeom prst="straightConnector1">
            <a:avLst/>
          </a:prstGeom>
          <a:ln w="889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3578ECA-18A6-49E6-ACE3-C8B50B046C32}"/>
              </a:ext>
            </a:extLst>
          </p:cNvPr>
          <p:cNvSpPr/>
          <p:nvPr/>
        </p:nvSpPr>
        <p:spPr>
          <a:xfrm>
            <a:off x="5166689" y="7651042"/>
            <a:ext cx="990258" cy="4406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7939A0-7FEC-490B-9E54-B98D9DC79FEB}"/>
              </a:ext>
            </a:extLst>
          </p:cNvPr>
          <p:cNvSpPr/>
          <p:nvPr/>
        </p:nvSpPr>
        <p:spPr>
          <a:xfrm>
            <a:off x="5935979" y="8108991"/>
            <a:ext cx="990258" cy="4406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ADC7EA6-5409-4981-BEB1-50BC77A57145}"/>
              </a:ext>
            </a:extLst>
          </p:cNvPr>
          <p:cNvSpPr/>
          <p:nvPr/>
        </p:nvSpPr>
        <p:spPr>
          <a:xfrm>
            <a:off x="6561333" y="7559357"/>
            <a:ext cx="990258" cy="4406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27AF714-FA29-4EBE-A3F7-0518F8EFD958}"/>
              </a:ext>
            </a:extLst>
          </p:cNvPr>
          <p:cNvSpPr txBox="1"/>
          <p:nvPr/>
        </p:nvSpPr>
        <p:spPr>
          <a:xfrm>
            <a:off x="5446835" y="6071933"/>
            <a:ext cx="1905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fetch </a:t>
            </a:r>
          </a:p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callback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9234270-9B55-4DA2-A609-CB4012D54617}"/>
              </a:ext>
            </a:extLst>
          </p:cNvPr>
          <p:cNvSpPr/>
          <p:nvPr/>
        </p:nvSpPr>
        <p:spPr>
          <a:xfrm>
            <a:off x="5710519" y="5087244"/>
            <a:ext cx="990258" cy="4406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CB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75E35E-1617-44AE-A715-BE937C48036F}"/>
              </a:ext>
            </a:extLst>
          </p:cNvPr>
          <p:cNvSpPr/>
          <p:nvPr/>
        </p:nvSpPr>
        <p:spPr>
          <a:xfrm>
            <a:off x="15333427" y="7222143"/>
            <a:ext cx="8743530" cy="3733355"/>
          </a:xfrm>
          <a:custGeom>
            <a:avLst/>
            <a:gdLst>
              <a:gd name="connsiteX0" fmla="*/ 0 w 8743530"/>
              <a:gd name="connsiteY0" fmla="*/ 484851 h 3733355"/>
              <a:gd name="connsiteX1" fmla="*/ 445021 w 8743530"/>
              <a:gd name="connsiteY1" fmla="*/ 0 h 3733355"/>
              <a:gd name="connsiteX2" fmla="*/ 942408 w 8743530"/>
              <a:gd name="connsiteY2" fmla="*/ 0 h 3733355"/>
              <a:gd name="connsiteX3" fmla="*/ 1596866 w 8743530"/>
              <a:gd name="connsiteY3" fmla="*/ 0 h 3733355"/>
              <a:gd name="connsiteX4" fmla="*/ 2172788 w 8743530"/>
              <a:gd name="connsiteY4" fmla="*/ 0 h 3733355"/>
              <a:gd name="connsiteX5" fmla="*/ 2748710 w 8743530"/>
              <a:gd name="connsiteY5" fmla="*/ 0 h 3733355"/>
              <a:gd name="connsiteX6" fmla="*/ 3167563 w 8743530"/>
              <a:gd name="connsiteY6" fmla="*/ 0 h 3733355"/>
              <a:gd name="connsiteX7" fmla="*/ 3586416 w 8743530"/>
              <a:gd name="connsiteY7" fmla="*/ 0 h 3733355"/>
              <a:gd name="connsiteX8" fmla="*/ 4240873 w 8743530"/>
              <a:gd name="connsiteY8" fmla="*/ 0 h 3733355"/>
              <a:gd name="connsiteX9" fmla="*/ 4816796 w 8743530"/>
              <a:gd name="connsiteY9" fmla="*/ 0 h 3733355"/>
              <a:gd name="connsiteX10" fmla="*/ 5235648 w 8743530"/>
              <a:gd name="connsiteY10" fmla="*/ 0 h 3733355"/>
              <a:gd name="connsiteX11" fmla="*/ 5654501 w 8743530"/>
              <a:gd name="connsiteY11" fmla="*/ 0 h 3733355"/>
              <a:gd name="connsiteX12" fmla="*/ 6073353 w 8743530"/>
              <a:gd name="connsiteY12" fmla="*/ 0 h 3733355"/>
              <a:gd name="connsiteX13" fmla="*/ 6649276 w 8743530"/>
              <a:gd name="connsiteY13" fmla="*/ 0 h 3733355"/>
              <a:gd name="connsiteX14" fmla="*/ 7303733 w 8743530"/>
              <a:gd name="connsiteY14" fmla="*/ 0 h 3733355"/>
              <a:gd name="connsiteX15" fmla="*/ 8298508 w 8743530"/>
              <a:gd name="connsiteY15" fmla="*/ 0 h 3733355"/>
              <a:gd name="connsiteX16" fmla="*/ 8743530 w 8743530"/>
              <a:gd name="connsiteY16" fmla="*/ 484851 h 3733355"/>
              <a:gd name="connsiteX17" fmla="*/ 8743530 w 8743530"/>
              <a:gd name="connsiteY17" fmla="*/ 1203401 h 3733355"/>
              <a:gd name="connsiteX18" fmla="*/ 8743530 w 8743530"/>
              <a:gd name="connsiteY18" fmla="*/ 1921950 h 3733355"/>
              <a:gd name="connsiteX19" fmla="*/ 8743530 w 8743530"/>
              <a:gd name="connsiteY19" fmla="*/ 3248503 h 3733355"/>
              <a:gd name="connsiteX20" fmla="*/ 8298508 w 8743530"/>
              <a:gd name="connsiteY20" fmla="*/ 3733355 h 3733355"/>
              <a:gd name="connsiteX21" fmla="*/ 7722585 w 8743530"/>
              <a:gd name="connsiteY21" fmla="*/ 3733355 h 3733355"/>
              <a:gd name="connsiteX22" fmla="*/ 7146663 w 8743530"/>
              <a:gd name="connsiteY22" fmla="*/ 3733355 h 3733355"/>
              <a:gd name="connsiteX23" fmla="*/ 6413671 w 8743530"/>
              <a:gd name="connsiteY23" fmla="*/ 3733355 h 3733355"/>
              <a:gd name="connsiteX24" fmla="*/ 5602145 w 8743530"/>
              <a:gd name="connsiteY24" fmla="*/ 3733355 h 3733355"/>
              <a:gd name="connsiteX25" fmla="*/ 4790617 w 8743530"/>
              <a:gd name="connsiteY25" fmla="*/ 3733355 h 3733355"/>
              <a:gd name="connsiteX26" fmla="*/ 4057625 w 8743530"/>
              <a:gd name="connsiteY26" fmla="*/ 3733355 h 3733355"/>
              <a:gd name="connsiteX27" fmla="*/ 3403167 w 8743530"/>
              <a:gd name="connsiteY27" fmla="*/ 3733355 h 3733355"/>
              <a:gd name="connsiteX28" fmla="*/ 2670176 w 8743530"/>
              <a:gd name="connsiteY28" fmla="*/ 3733355 h 3733355"/>
              <a:gd name="connsiteX29" fmla="*/ 2251323 w 8743530"/>
              <a:gd name="connsiteY29" fmla="*/ 3733355 h 3733355"/>
              <a:gd name="connsiteX30" fmla="*/ 1439796 w 8743530"/>
              <a:gd name="connsiteY30" fmla="*/ 3733355 h 3733355"/>
              <a:gd name="connsiteX31" fmla="*/ 1020944 w 8743530"/>
              <a:gd name="connsiteY31" fmla="*/ 3733355 h 3733355"/>
              <a:gd name="connsiteX32" fmla="*/ 445021 w 8743530"/>
              <a:gd name="connsiteY32" fmla="*/ 3733355 h 3733355"/>
              <a:gd name="connsiteX33" fmla="*/ 0 w 8743530"/>
              <a:gd name="connsiteY33" fmla="*/ 3248503 h 3733355"/>
              <a:gd name="connsiteX34" fmla="*/ 0 w 8743530"/>
              <a:gd name="connsiteY34" fmla="*/ 2529953 h 3733355"/>
              <a:gd name="connsiteX35" fmla="*/ 0 w 8743530"/>
              <a:gd name="connsiteY35" fmla="*/ 1921950 h 3733355"/>
              <a:gd name="connsiteX36" fmla="*/ 0 w 8743530"/>
              <a:gd name="connsiteY36" fmla="*/ 1203401 h 3733355"/>
              <a:gd name="connsiteX37" fmla="*/ 0 w 8743530"/>
              <a:gd name="connsiteY37" fmla="*/ 484851 h 373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43530" h="3733355" extrusionOk="0">
                <a:moveTo>
                  <a:pt x="0" y="484851"/>
                </a:moveTo>
                <a:cubicBezTo>
                  <a:pt x="-118459" y="150283"/>
                  <a:pt x="27222" y="60045"/>
                  <a:pt x="445021" y="0"/>
                </a:cubicBezTo>
                <a:cubicBezTo>
                  <a:pt x="623961" y="-53168"/>
                  <a:pt x="726764" y="20174"/>
                  <a:pt x="942408" y="0"/>
                </a:cubicBezTo>
                <a:cubicBezTo>
                  <a:pt x="1119071" y="-54563"/>
                  <a:pt x="1490346" y="58756"/>
                  <a:pt x="1596866" y="0"/>
                </a:cubicBezTo>
                <a:cubicBezTo>
                  <a:pt x="1774257" y="-90119"/>
                  <a:pt x="2020303" y="57535"/>
                  <a:pt x="2172788" y="0"/>
                </a:cubicBezTo>
                <a:cubicBezTo>
                  <a:pt x="2346617" y="-12478"/>
                  <a:pt x="2485538" y="38102"/>
                  <a:pt x="2748710" y="0"/>
                </a:cubicBezTo>
                <a:cubicBezTo>
                  <a:pt x="2981577" y="-21402"/>
                  <a:pt x="2984651" y="36221"/>
                  <a:pt x="3167563" y="0"/>
                </a:cubicBezTo>
                <a:cubicBezTo>
                  <a:pt x="3377347" y="-56838"/>
                  <a:pt x="3480590" y="17037"/>
                  <a:pt x="3586416" y="0"/>
                </a:cubicBezTo>
                <a:cubicBezTo>
                  <a:pt x="3726693" y="-57772"/>
                  <a:pt x="4100687" y="-29012"/>
                  <a:pt x="4240873" y="0"/>
                </a:cubicBezTo>
                <a:cubicBezTo>
                  <a:pt x="4440997" y="-52303"/>
                  <a:pt x="4699425" y="43914"/>
                  <a:pt x="4816796" y="0"/>
                </a:cubicBezTo>
                <a:cubicBezTo>
                  <a:pt x="4940028" y="-33760"/>
                  <a:pt x="5014784" y="53517"/>
                  <a:pt x="5235648" y="0"/>
                </a:cubicBezTo>
                <a:cubicBezTo>
                  <a:pt x="5383322" y="-62328"/>
                  <a:pt x="5504243" y="22579"/>
                  <a:pt x="5654501" y="0"/>
                </a:cubicBezTo>
                <a:cubicBezTo>
                  <a:pt x="5820024" y="3334"/>
                  <a:pt x="5896830" y="1806"/>
                  <a:pt x="6073353" y="0"/>
                </a:cubicBezTo>
                <a:cubicBezTo>
                  <a:pt x="6208517" y="-13076"/>
                  <a:pt x="6533806" y="93878"/>
                  <a:pt x="6649276" y="0"/>
                </a:cubicBezTo>
                <a:cubicBezTo>
                  <a:pt x="6804053" y="-65544"/>
                  <a:pt x="7136453" y="95237"/>
                  <a:pt x="7303733" y="0"/>
                </a:cubicBezTo>
                <a:cubicBezTo>
                  <a:pt x="7395093" y="5938"/>
                  <a:pt x="7871369" y="24560"/>
                  <a:pt x="8298508" y="0"/>
                </a:cubicBezTo>
                <a:cubicBezTo>
                  <a:pt x="8523942" y="530"/>
                  <a:pt x="8754714" y="217066"/>
                  <a:pt x="8743530" y="484851"/>
                </a:cubicBezTo>
                <a:cubicBezTo>
                  <a:pt x="8852376" y="731162"/>
                  <a:pt x="8559230" y="935070"/>
                  <a:pt x="8743530" y="1203401"/>
                </a:cubicBezTo>
                <a:cubicBezTo>
                  <a:pt x="8866101" y="1524679"/>
                  <a:pt x="8693088" y="1708858"/>
                  <a:pt x="8743530" y="1921950"/>
                </a:cubicBezTo>
                <a:cubicBezTo>
                  <a:pt x="8780854" y="1994570"/>
                  <a:pt x="8679288" y="2995296"/>
                  <a:pt x="8743530" y="3248503"/>
                </a:cubicBezTo>
                <a:cubicBezTo>
                  <a:pt x="8795385" y="3523398"/>
                  <a:pt x="8530850" y="3618414"/>
                  <a:pt x="8298508" y="3733355"/>
                </a:cubicBezTo>
                <a:cubicBezTo>
                  <a:pt x="8190327" y="3760269"/>
                  <a:pt x="7917577" y="3684580"/>
                  <a:pt x="7722585" y="3733355"/>
                </a:cubicBezTo>
                <a:cubicBezTo>
                  <a:pt x="7514502" y="3773660"/>
                  <a:pt x="7225658" y="3695703"/>
                  <a:pt x="7146663" y="3733355"/>
                </a:cubicBezTo>
                <a:cubicBezTo>
                  <a:pt x="7125305" y="3789919"/>
                  <a:pt x="6800124" y="3574761"/>
                  <a:pt x="6413671" y="3733355"/>
                </a:cubicBezTo>
                <a:cubicBezTo>
                  <a:pt x="6043008" y="3767359"/>
                  <a:pt x="5946600" y="3751792"/>
                  <a:pt x="5602145" y="3733355"/>
                </a:cubicBezTo>
                <a:cubicBezTo>
                  <a:pt x="5381642" y="3707937"/>
                  <a:pt x="4953068" y="3542104"/>
                  <a:pt x="4790617" y="3733355"/>
                </a:cubicBezTo>
                <a:cubicBezTo>
                  <a:pt x="4642101" y="3779884"/>
                  <a:pt x="4241470" y="3705908"/>
                  <a:pt x="4057625" y="3733355"/>
                </a:cubicBezTo>
                <a:cubicBezTo>
                  <a:pt x="3818767" y="3792541"/>
                  <a:pt x="3750358" y="3730982"/>
                  <a:pt x="3403167" y="3733355"/>
                </a:cubicBezTo>
                <a:cubicBezTo>
                  <a:pt x="3147052" y="3701741"/>
                  <a:pt x="2799619" y="3675964"/>
                  <a:pt x="2670176" y="3733355"/>
                </a:cubicBezTo>
                <a:cubicBezTo>
                  <a:pt x="2511570" y="3811333"/>
                  <a:pt x="2328295" y="3697816"/>
                  <a:pt x="2251323" y="3733355"/>
                </a:cubicBezTo>
                <a:cubicBezTo>
                  <a:pt x="2223058" y="3878529"/>
                  <a:pt x="1791055" y="3814445"/>
                  <a:pt x="1439796" y="3733355"/>
                </a:cubicBezTo>
                <a:cubicBezTo>
                  <a:pt x="1087214" y="3749316"/>
                  <a:pt x="1146138" y="3713561"/>
                  <a:pt x="1020944" y="3733355"/>
                </a:cubicBezTo>
                <a:cubicBezTo>
                  <a:pt x="894469" y="3797195"/>
                  <a:pt x="705907" y="3669999"/>
                  <a:pt x="445021" y="3733355"/>
                </a:cubicBezTo>
                <a:cubicBezTo>
                  <a:pt x="268822" y="3791778"/>
                  <a:pt x="45426" y="3493339"/>
                  <a:pt x="0" y="3248503"/>
                </a:cubicBezTo>
                <a:cubicBezTo>
                  <a:pt x="-46651" y="2899832"/>
                  <a:pt x="-13466" y="2862418"/>
                  <a:pt x="0" y="2529953"/>
                </a:cubicBezTo>
                <a:cubicBezTo>
                  <a:pt x="-46339" y="2194376"/>
                  <a:pt x="28235" y="2185852"/>
                  <a:pt x="0" y="1921950"/>
                </a:cubicBezTo>
                <a:cubicBezTo>
                  <a:pt x="-10566" y="1759271"/>
                  <a:pt x="33447" y="1408016"/>
                  <a:pt x="0" y="1203401"/>
                </a:cubicBezTo>
                <a:cubicBezTo>
                  <a:pt x="-95642" y="956582"/>
                  <a:pt x="14615" y="606227"/>
                  <a:pt x="0" y="484851"/>
                </a:cubicBezTo>
                <a:close/>
              </a:path>
            </a:pathLst>
          </a:custGeom>
          <a:noFill/>
          <a:ln w="82550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80318822">
                  <a:custGeom>
                    <a:avLst/>
                    <a:gdLst>
                      <a:gd name="connsiteX0" fmla="*/ 0 w 8743530"/>
                      <a:gd name="connsiteY0" fmla="*/ 484851 h 3733355"/>
                      <a:gd name="connsiteX1" fmla="*/ 445021 w 8743530"/>
                      <a:gd name="connsiteY1" fmla="*/ 0 h 3733355"/>
                      <a:gd name="connsiteX2" fmla="*/ 942408 w 8743530"/>
                      <a:gd name="connsiteY2" fmla="*/ 0 h 3733355"/>
                      <a:gd name="connsiteX3" fmla="*/ 1596866 w 8743530"/>
                      <a:gd name="connsiteY3" fmla="*/ 0 h 3733355"/>
                      <a:gd name="connsiteX4" fmla="*/ 2172788 w 8743530"/>
                      <a:gd name="connsiteY4" fmla="*/ 0 h 3733355"/>
                      <a:gd name="connsiteX5" fmla="*/ 2748710 w 8743530"/>
                      <a:gd name="connsiteY5" fmla="*/ 0 h 3733355"/>
                      <a:gd name="connsiteX6" fmla="*/ 3167563 w 8743530"/>
                      <a:gd name="connsiteY6" fmla="*/ 0 h 3733355"/>
                      <a:gd name="connsiteX7" fmla="*/ 3586416 w 8743530"/>
                      <a:gd name="connsiteY7" fmla="*/ 0 h 3733355"/>
                      <a:gd name="connsiteX8" fmla="*/ 4240873 w 8743530"/>
                      <a:gd name="connsiteY8" fmla="*/ 0 h 3733355"/>
                      <a:gd name="connsiteX9" fmla="*/ 4816796 w 8743530"/>
                      <a:gd name="connsiteY9" fmla="*/ 0 h 3733355"/>
                      <a:gd name="connsiteX10" fmla="*/ 5235648 w 8743530"/>
                      <a:gd name="connsiteY10" fmla="*/ 0 h 3733355"/>
                      <a:gd name="connsiteX11" fmla="*/ 5654501 w 8743530"/>
                      <a:gd name="connsiteY11" fmla="*/ 0 h 3733355"/>
                      <a:gd name="connsiteX12" fmla="*/ 6073353 w 8743530"/>
                      <a:gd name="connsiteY12" fmla="*/ 0 h 3733355"/>
                      <a:gd name="connsiteX13" fmla="*/ 6649276 w 8743530"/>
                      <a:gd name="connsiteY13" fmla="*/ 0 h 3733355"/>
                      <a:gd name="connsiteX14" fmla="*/ 7303733 w 8743530"/>
                      <a:gd name="connsiteY14" fmla="*/ 0 h 3733355"/>
                      <a:gd name="connsiteX15" fmla="*/ 8298508 w 8743530"/>
                      <a:gd name="connsiteY15" fmla="*/ 0 h 3733355"/>
                      <a:gd name="connsiteX16" fmla="*/ 8743530 w 8743530"/>
                      <a:gd name="connsiteY16" fmla="*/ 484851 h 3733355"/>
                      <a:gd name="connsiteX17" fmla="*/ 8743530 w 8743530"/>
                      <a:gd name="connsiteY17" fmla="*/ 1203401 h 3733355"/>
                      <a:gd name="connsiteX18" fmla="*/ 8743530 w 8743530"/>
                      <a:gd name="connsiteY18" fmla="*/ 1921950 h 3733355"/>
                      <a:gd name="connsiteX19" fmla="*/ 8743530 w 8743530"/>
                      <a:gd name="connsiteY19" fmla="*/ 3248503 h 3733355"/>
                      <a:gd name="connsiteX20" fmla="*/ 8298508 w 8743530"/>
                      <a:gd name="connsiteY20" fmla="*/ 3733355 h 3733355"/>
                      <a:gd name="connsiteX21" fmla="*/ 7722585 w 8743530"/>
                      <a:gd name="connsiteY21" fmla="*/ 3733355 h 3733355"/>
                      <a:gd name="connsiteX22" fmla="*/ 7146663 w 8743530"/>
                      <a:gd name="connsiteY22" fmla="*/ 3733355 h 3733355"/>
                      <a:gd name="connsiteX23" fmla="*/ 6413671 w 8743530"/>
                      <a:gd name="connsiteY23" fmla="*/ 3733355 h 3733355"/>
                      <a:gd name="connsiteX24" fmla="*/ 5602145 w 8743530"/>
                      <a:gd name="connsiteY24" fmla="*/ 3733355 h 3733355"/>
                      <a:gd name="connsiteX25" fmla="*/ 4790617 w 8743530"/>
                      <a:gd name="connsiteY25" fmla="*/ 3733355 h 3733355"/>
                      <a:gd name="connsiteX26" fmla="*/ 4057625 w 8743530"/>
                      <a:gd name="connsiteY26" fmla="*/ 3733355 h 3733355"/>
                      <a:gd name="connsiteX27" fmla="*/ 3403167 w 8743530"/>
                      <a:gd name="connsiteY27" fmla="*/ 3733355 h 3733355"/>
                      <a:gd name="connsiteX28" fmla="*/ 2670176 w 8743530"/>
                      <a:gd name="connsiteY28" fmla="*/ 3733355 h 3733355"/>
                      <a:gd name="connsiteX29" fmla="*/ 2251323 w 8743530"/>
                      <a:gd name="connsiteY29" fmla="*/ 3733355 h 3733355"/>
                      <a:gd name="connsiteX30" fmla="*/ 1439796 w 8743530"/>
                      <a:gd name="connsiteY30" fmla="*/ 3733355 h 3733355"/>
                      <a:gd name="connsiteX31" fmla="*/ 1020944 w 8743530"/>
                      <a:gd name="connsiteY31" fmla="*/ 3733355 h 3733355"/>
                      <a:gd name="connsiteX32" fmla="*/ 445021 w 8743530"/>
                      <a:gd name="connsiteY32" fmla="*/ 3733355 h 3733355"/>
                      <a:gd name="connsiteX33" fmla="*/ 0 w 8743530"/>
                      <a:gd name="connsiteY33" fmla="*/ 3248503 h 3733355"/>
                      <a:gd name="connsiteX34" fmla="*/ 0 w 8743530"/>
                      <a:gd name="connsiteY34" fmla="*/ 2529953 h 3733355"/>
                      <a:gd name="connsiteX35" fmla="*/ 0 w 8743530"/>
                      <a:gd name="connsiteY35" fmla="*/ 1921950 h 3733355"/>
                      <a:gd name="connsiteX36" fmla="*/ 0 w 8743530"/>
                      <a:gd name="connsiteY36" fmla="*/ 1203401 h 3733355"/>
                      <a:gd name="connsiteX37" fmla="*/ 0 w 8743530"/>
                      <a:gd name="connsiteY37" fmla="*/ 484851 h 3733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743530" h="3733355" extrusionOk="0">
                        <a:moveTo>
                          <a:pt x="0" y="484851"/>
                        </a:moveTo>
                        <a:cubicBezTo>
                          <a:pt x="-103419" y="158496"/>
                          <a:pt x="71736" y="44978"/>
                          <a:pt x="445021" y="0"/>
                        </a:cubicBezTo>
                        <a:cubicBezTo>
                          <a:pt x="627408" y="-23363"/>
                          <a:pt x="721496" y="43562"/>
                          <a:pt x="942408" y="0"/>
                        </a:cubicBezTo>
                        <a:cubicBezTo>
                          <a:pt x="1123934" y="-53619"/>
                          <a:pt x="1452915" y="51828"/>
                          <a:pt x="1596866" y="0"/>
                        </a:cubicBezTo>
                        <a:cubicBezTo>
                          <a:pt x="1795976" y="-45418"/>
                          <a:pt x="1990898" y="63676"/>
                          <a:pt x="2172788" y="0"/>
                        </a:cubicBezTo>
                        <a:cubicBezTo>
                          <a:pt x="2354013" y="-23481"/>
                          <a:pt x="2508223" y="39762"/>
                          <a:pt x="2748710" y="0"/>
                        </a:cubicBezTo>
                        <a:cubicBezTo>
                          <a:pt x="2977525" y="-24833"/>
                          <a:pt x="2977060" y="40128"/>
                          <a:pt x="3167563" y="0"/>
                        </a:cubicBezTo>
                        <a:cubicBezTo>
                          <a:pt x="3375259" y="-51323"/>
                          <a:pt x="3470478" y="24170"/>
                          <a:pt x="3586416" y="0"/>
                        </a:cubicBezTo>
                        <a:cubicBezTo>
                          <a:pt x="3724816" y="-50933"/>
                          <a:pt x="4083537" y="-8521"/>
                          <a:pt x="4240873" y="0"/>
                        </a:cubicBezTo>
                        <a:cubicBezTo>
                          <a:pt x="4439037" y="-47323"/>
                          <a:pt x="4689295" y="39101"/>
                          <a:pt x="4816796" y="0"/>
                        </a:cubicBezTo>
                        <a:cubicBezTo>
                          <a:pt x="4965577" y="-27660"/>
                          <a:pt x="5026810" y="49212"/>
                          <a:pt x="5235648" y="0"/>
                        </a:cubicBezTo>
                        <a:cubicBezTo>
                          <a:pt x="5403351" y="-47434"/>
                          <a:pt x="5495193" y="19921"/>
                          <a:pt x="5654501" y="0"/>
                        </a:cubicBezTo>
                        <a:cubicBezTo>
                          <a:pt x="5819416" y="-14421"/>
                          <a:pt x="5893931" y="1203"/>
                          <a:pt x="6073353" y="0"/>
                        </a:cubicBezTo>
                        <a:cubicBezTo>
                          <a:pt x="6239173" y="-4996"/>
                          <a:pt x="6508198" y="76217"/>
                          <a:pt x="6649276" y="0"/>
                        </a:cubicBezTo>
                        <a:cubicBezTo>
                          <a:pt x="6798862" y="-69783"/>
                          <a:pt x="7151862" y="64543"/>
                          <a:pt x="7303733" y="0"/>
                        </a:cubicBezTo>
                        <a:cubicBezTo>
                          <a:pt x="7423986" y="-26881"/>
                          <a:pt x="7897603" y="86169"/>
                          <a:pt x="8298508" y="0"/>
                        </a:cubicBezTo>
                        <a:cubicBezTo>
                          <a:pt x="8510097" y="-5710"/>
                          <a:pt x="8788093" y="248846"/>
                          <a:pt x="8743530" y="484851"/>
                        </a:cubicBezTo>
                        <a:cubicBezTo>
                          <a:pt x="8827884" y="684956"/>
                          <a:pt x="8628880" y="923932"/>
                          <a:pt x="8743530" y="1203401"/>
                        </a:cubicBezTo>
                        <a:cubicBezTo>
                          <a:pt x="8851508" y="1516137"/>
                          <a:pt x="8692056" y="1734080"/>
                          <a:pt x="8743530" y="1921950"/>
                        </a:cubicBezTo>
                        <a:cubicBezTo>
                          <a:pt x="8782882" y="2007066"/>
                          <a:pt x="8681974" y="2913319"/>
                          <a:pt x="8743530" y="3248503"/>
                        </a:cubicBezTo>
                        <a:cubicBezTo>
                          <a:pt x="8731818" y="3491896"/>
                          <a:pt x="8541918" y="3650365"/>
                          <a:pt x="8298508" y="3733355"/>
                        </a:cubicBezTo>
                        <a:cubicBezTo>
                          <a:pt x="8151437" y="3748495"/>
                          <a:pt x="7922484" y="3685584"/>
                          <a:pt x="7722585" y="3733355"/>
                        </a:cubicBezTo>
                        <a:cubicBezTo>
                          <a:pt x="7500332" y="3772919"/>
                          <a:pt x="7243183" y="3694622"/>
                          <a:pt x="7146663" y="3733355"/>
                        </a:cubicBezTo>
                        <a:cubicBezTo>
                          <a:pt x="7102905" y="3786012"/>
                          <a:pt x="6773528" y="3638086"/>
                          <a:pt x="6413671" y="3733355"/>
                        </a:cubicBezTo>
                        <a:cubicBezTo>
                          <a:pt x="6053859" y="3775548"/>
                          <a:pt x="5913836" y="3742489"/>
                          <a:pt x="5602145" y="3733355"/>
                        </a:cubicBezTo>
                        <a:cubicBezTo>
                          <a:pt x="5354920" y="3736094"/>
                          <a:pt x="4963154" y="3599464"/>
                          <a:pt x="4790617" y="3733355"/>
                        </a:cubicBezTo>
                        <a:cubicBezTo>
                          <a:pt x="4632120" y="3790687"/>
                          <a:pt x="4244427" y="3673607"/>
                          <a:pt x="4057625" y="3733355"/>
                        </a:cubicBezTo>
                        <a:cubicBezTo>
                          <a:pt x="3822568" y="3793075"/>
                          <a:pt x="3740166" y="3729993"/>
                          <a:pt x="3403167" y="3733355"/>
                        </a:cubicBezTo>
                        <a:cubicBezTo>
                          <a:pt x="3126915" y="3734540"/>
                          <a:pt x="2833181" y="3660842"/>
                          <a:pt x="2670176" y="3733355"/>
                        </a:cubicBezTo>
                        <a:cubicBezTo>
                          <a:pt x="2501602" y="3813229"/>
                          <a:pt x="2332337" y="3695698"/>
                          <a:pt x="2251323" y="3733355"/>
                        </a:cubicBezTo>
                        <a:cubicBezTo>
                          <a:pt x="2215331" y="3865607"/>
                          <a:pt x="1793015" y="3724755"/>
                          <a:pt x="1439796" y="3733355"/>
                        </a:cubicBezTo>
                        <a:cubicBezTo>
                          <a:pt x="1086680" y="3759891"/>
                          <a:pt x="1170530" y="3696401"/>
                          <a:pt x="1020944" y="3733355"/>
                        </a:cubicBezTo>
                        <a:cubicBezTo>
                          <a:pt x="872056" y="3778032"/>
                          <a:pt x="698976" y="3692018"/>
                          <a:pt x="445021" y="3733355"/>
                        </a:cubicBezTo>
                        <a:cubicBezTo>
                          <a:pt x="230467" y="3743843"/>
                          <a:pt x="35594" y="3496308"/>
                          <a:pt x="0" y="3248503"/>
                        </a:cubicBezTo>
                        <a:cubicBezTo>
                          <a:pt x="-45743" y="2901969"/>
                          <a:pt x="2922" y="2863250"/>
                          <a:pt x="0" y="2529953"/>
                        </a:cubicBezTo>
                        <a:cubicBezTo>
                          <a:pt x="-31104" y="2195207"/>
                          <a:pt x="47234" y="2170903"/>
                          <a:pt x="0" y="1921950"/>
                        </a:cubicBezTo>
                        <a:cubicBezTo>
                          <a:pt x="-29425" y="1718691"/>
                          <a:pt x="38754" y="1460669"/>
                          <a:pt x="0" y="1203401"/>
                        </a:cubicBezTo>
                        <a:cubicBezTo>
                          <a:pt x="-76214" y="937339"/>
                          <a:pt x="44852" y="641855"/>
                          <a:pt x="0" y="484851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1">
              <a:lnSpc>
                <a:spcPct val="100000"/>
              </a:lnSpc>
              <a:spcBef>
                <a:spcPts val="1200"/>
              </a:spcBef>
              <a:buSzPct val="70000"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Problems</a:t>
            </a:r>
          </a:p>
          <a:p>
            <a:pPr marL="571500" lvl="1" indent="-457200">
              <a:lnSpc>
                <a:spcPct val="100000"/>
              </a:lnSpc>
              <a:spcBef>
                <a:spcPts val="1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Suffers from priority inversion</a:t>
            </a:r>
          </a:p>
          <a:p>
            <a:pPr marL="571500" lvl="1" indent="-457200">
              <a:lnSpc>
                <a:spcPct val="100000"/>
              </a:lnSpc>
              <a:spcBef>
                <a:spcPts val="1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systematic resource allocation methods</a:t>
            </a:r>
          </a:p>
          <a:p>
            <a:pPr marL="571500" lvl="1" indent="-457200">
              <a:lnSpc>
                <a:spcPct val="100000"/>
              </a:lnSpc>
              <a:spcBef>
                <a:spcPts val="1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Complex and pessimistic to analyze</a:t>
            </a:r>
          </a:p>
          <a:p>
            <a:pPr marL="571500" lvl="1" indent="-457200">
              <a:spcBef>
                <a:spcPts val="12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Difficult to prioritize critical chains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AD972-80E4-4E8B-9BB0-D913EDC07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24384000" cy="138231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"/>
          <p:cNvSpPr txBox="1"/>
          <p:nvPr/>
        </p:nvSpPr>
        <p:spPr>
          <a:xfrm>
            <a:off x="3863332" y="5921846"/>
            <a:ext cx="16644838" cy="18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1371600" marR="0" lvl="0" indent="-1371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romanUcPeriod" startAt="2"/>
            </a:pPr>
            <a:r>
              <a:rPr lang="en-US" sz="11500" b="1" i="0" u="none" strike="noStrike" cap="none" dirty="0" err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PiCAS</a:t>
            </a:r>
            <a:r>
              <a:rPr lang="en-US" sz="115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Framework</a:t>
            </a:r>
          </a:p>
        </p:txBody>
      </p:sp>
      <p:sp>
        <p:nvSpPr>
          <p:cNvPr id="92" name="Google Shape;92;p2"/>
          <p:cNvSpPr txBox="1"/>
          <p:nvPr/>
        </p:nvSpPr>
        <p:spPr>
          <a:xfrm>
            <a:off x="318901" y="12937575"/>
            <a:ext cx="60237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5D2F64-40D7-4149-9568-E2583E7AE1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01C45-C75B-4CD1-90B2-0E6609FF6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7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5C319-C18B-4C19-9D1E-CB1C9146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927" y="292499"/>
            <a:ext cx="20405172" cy="1944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dirty="0" err="1"/>
              <a:t>PiCAS</a:t>
            </a:r>
            <a:r>
              <a:rPr lang="en-US" sz="7200" dirty="0"/>
              <a:t>: Priority-driven Chain-Aware Scheduling framework for ROS2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4B10CE-0C58-4086-8C01-8B19D7529260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480140" cy="100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Key idea</a:t>
            </a: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: enables </a:t>
            </a:r>
            <a:r>
              <a:rPr lang="en-US" sz="5400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prioritization of mission-critical chains </a:t>
            </a: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across complex abstraction layers of ROS 2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b="0" dirty="0">
                <a:latin typeface="Helvetica" panose="020B0604020202020204" pitchFamily="34" charset="0"/>
                <a:cs typeface="Helvetica" panose="020B0604020202020204" pitchFamily="34" charset="0"/>
              </a:rPr>
              <a:t>To minimize end-to-end latency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To ensure predictability even when the system is overloaded</a:t>
            </a:r>
          </a:p>
          <a:p>
            <a:pPr marL="685800" lvl="1" indent="0">
              <a:lnSpc>
                <a:spcPct val="100000"/>
              </a:lnSpc>
              <a:spcBef>
                <a:spcPts val="1200"/>
              </a:spcBef>
              <a:buSzPct val="70000"/>
              <a:buNone/>
            </a:pP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: Executor + Resource Allocation Algorithms + Timing Analysis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b="1" dirty="0" err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4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executor: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priority-driven callback scheduling 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 allocation algorithms</a:t>
            </a:r>
          </a:p>
          <a:p>
            <a:pPr marL="1828800" lvl="2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Callback Priority Assignment</a:t>
            </a:r>
          </a:p>
          <a:p>
            <a:pPr marL="1828800" lvl="2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Chain-Aware Node-to-Executor Allocation</a:t>
            </a:r>
          </a:p>
          <a:p>
            <a:pPr marL="1828800" lvl="2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Executor Priority Assignment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Backed by </a:t>
            </a:r>
            <a:r>
              <a:rPr lang="en-US" sz="4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formal end-to-end latency analysis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D1879-EC82-4F6B-A4AE-C5FA5579A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rrow: Counter-clockwise curve with solid fill">
            <a:extLst>
              <a:ext uri="{FF2B5EF4-FFF2-40B4-BE49-F238E27FC236}">
                <a16:creationId xmlns:a16="http://schemas.microsoft.com/office/drawing/2014/main" id="{23AABF8B-56F4-45AE-A8E3-D9D1AD08E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39799" flipV="1">
            <a:off x="8981531" y="6079828"/>
            <a:ext cx="2490957" cy="2490957"/>
          </a:xfrm>
          <a:prstGeom prst="rect">
            <a:avLst/>
          </a:prstGeom>
        </p:spPr>
      </p:pic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75393824-818B-4D56-AD4C-4CD5149C6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242795" flipH="1">
            <a:off x="10247834" y="2460092"/>
            <a:ext cx="2644297" cy="3851287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3BE215EB-0D22-4E23-8A31-F8AA68000DB1}"/>
              </a:ext>
            </a:extLst>
          </p:cNvPr>
          <p:cNvSpPr/>
          <p:nvPr/>
        </p:nvSpPr>
        <p:spPr>
          <a:xfrm>
            <a:off x="16834338" y="6408623"/>
            <a:ext cx="7050134" cy="3851288"/>
          </a:xfrm>
          <a:prstGeom prst="ellipse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DB28AF4-826C-4395-880C-9786BFC16EFB}"/>
              </a:ext>
            </a:extLst>
          </p:cNvPr>
          <p:cNvSpPr/>
          <p:nvPr/>
        </p:nvSpPr>
        <p:spPr>
          <a:xfrm>
            <a:off x="8645943" y="7661257"/>
            <a:ext cx="5479246" cy="3310792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9D76F4B-C310-4043-B734-135E63C43A60}"/>
              </a:ext>
            </a:extLst>
          </p:cNvPr>
          <p:cNvSpPr/>
          <p:nvPr/>
        </p:nvSpPr>
        <p:spPr>
          <a:xfrm>
            <a:off x="12045975" y="4168915"/>
            <a:ext cx="5342596" cy="2435800"/>
          </a:xfrm>
          <a:prstGeom prst="ellipse">
            <a:avLst/>
          </a:prstGeom>
          <a:solidFill>
            <a:schemeClr val="accent3"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8719E5B-475A-4E09-A33A-5F1DB02220F6}"/>
              </a:ext>
            </a:extLst>
          </p:cNvPr>
          <p:cNvSpPr/>
          <p:nvPr/>
        </p:nvSpPr>
        <p:spPr>
          <a:xfrm>
            <a:off x="628649" y="2761995"/>
            <a:ext cx="10354921" cy="5660692"/>
          </a:xfrm>
          <a:prstGeom prst="ellipse">
            <a:avLst/>
          </a:prstGeom>
          <a:solidFill>
            <a:schemeClr val="accent2">
              <a:alpha val="3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Google Shape;106;p4" descr="Image"/>
          <p:cNvPicPr preferRelativeResize="0"/>
          <p:nvPr/>
        </p:nvPicPr>
        <p:blipFill rotWithShape="1">
          <a:blip r:embed="rId7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4B10CE-0C58-4086-8C01-8B19D7529260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255823" cy="34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endParaRPr lang="en-US" sz="56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 err="1"/>
              <a:t>PiCAS</a:t>
            </a:r>
            <a:r>
              <a:rPr lang="en-US" sz="8000" dirty="0"/>
              <a:t> Algorithms</a:t>
            </a:r>
          </a:p>
        </p:txBody>
      </p:sp>
      <p:pic>
        <p:nvPicPr>
          <p:cNvPr id="43" name="Picture 42" descr="Diagram&#10;&#10;Description automatically generated">
            <a:extLst>
              <a:ext uri="{FF2B5EF4-FFF2-40B4-BE49-F238E27FC236}">
                <a16:creationId xmlns:a16="http://schemas.microsoft.com/office/drawing/2014/main" id="{65BDF48D-5328-410F-8EF5-39F4B9434E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163"/>
          <a:stretch/>
        </p:blipFill>
        <p:spPr>
          <a:xfrm>
            <a:off x="13531601" y="3893324"/>
            <a:ext cx="2597607" cy="275920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704EA29-B67A-424C-A2D5-2AB43A55F7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964" y="2597360"/>
            <a:ext cx="10217460" cy="4885135"/>
          </a:xfrm>
          <a:prstGeom prst="rect">
            <a:avLst/>
          </a:prstGeom>
        </p:spPr>
      </p:pic>
      <p:pic>
        <p:nvPicPr>
          <p:cNvPr id="45" name="Picture 44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FD6A162C-7A47-4C58-8E57-F260E73A69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7876" y="8213338"/>
            <a:ext cx="4315379" cy="22149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089AA82-BB14-4828-AADE-A1EB7000C5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19166" y="6982692"/>
            <a:ext cx="6301708" cy="2763351"/>
          </a:xfrm>
          <a:prstGeom prst="rect">
            <a:avLst/>
          </a:prstGeom>
        </p:spPr>
      </p:pic>
      <p:sp>
        <p:nvSpPr>
          <p:cNvPr id="56" name="Cross 55">
            <a:extLst>
              <a:ext uri="{FF2B5EF4-FFF2-40B4-BE49-F238E27FC236}">
                <a16:creationId xmlns:a16="http://schemas.microsoft.com/office/drawing/2014/main" id="{B3189065-3A04-4633-A6A2-02571ED0C2C9}"/>
              </a:ext>
            </a:extLst>
          </p:cNvPr>
          <p:cNvSpPr/>
          <p:nvPr/>
        </p:nvSpPr>
        <p:spPr>
          <a:xfrm>
            <a:off x="14894331" y="7153255"/>
            <a:ext cx="1854244" cy="1696231"/>
          </a:xfrm>
          <a:prstGeom prst="plus">
            <a:avLst>
              <a:gd name="adj" fmla="val 367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B04D64-B13B-4A54-8D14-58687E428D85}"/>
              </a:ext>
            </a:extLst>
          </p:cNvPr>
          <p:cNvSpPr txBox="1"/>
          <p:nvPr/>
        </p:nvSpPr>
        <p:spPr>
          <a:xfrm>
            <a:off x="2024521" y="7596526"/>
            <a:ext cx="723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&lt; Chain-aware scheduling strategies &gt;</a:t>
            </a:r>
            <a:endParaRPr lang="en-US" sz="32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62E25E-91D4-47F3-9415-265354C0F468}"/>
              </a:ext>
            </a:extLst>
          </p:cNvPr>
          <p:cNvSpPr txBox="1"/>
          <p:nvPr/>
        </p:nvSpPr>
        <p:spPr>
          <a:xfrm>
            <a:off x="8679386" y="10489277"/>
            <a:ext cx="534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&lt; Priority assignment &gt;</a:t>
            </a:r>
            <a:endParaRPr lang="en-US" sz="32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408EB6-9DF7-4DD5-B1F0-84C5278D733B}"/>
              </a:ext>
            </a:extLst>
          </p:cNvPr>
          <p:cNvSpPr txBox="1"/>
          <p:nvPr/>
        </p:nvSpPr>
        <p:spPr>
          <a:xfrm>
            <a:off x="11755437" y="3100207"/>
            <a:ext cx="607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&lt; Node-to-Executor allocation &gt;</a:t>
            </a:r>
            <a:endParaRPr lang="en-US" sz="32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ACF9E2-B5A4-47B6-B151-A1D6857F520C}"/>
              </a:ext>
            </a:extLst>
          </p:cNvPr>
          <p:cNvSpPr txBox="1"/>
          <p:nvPr/>
        </p:nvSpPr>
        <p:spPr>
          <a:xfrm>
            <a:off x="17466393" y="9873117"/>
            <a:ext cx="611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&lt; End-to-end timing analysis &gt;</a:t>
            </a:r>
            <a:endParaRPr lang="en-US" sz="3200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B9EC661-56E9-4655-AADD-D0ED3E423F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A3A3C-ABE0-4058-BF30-E77334E02AAC}"/>
              </a:ext>
            </a:extLst>
          </p:cNvPr>
          <p:cNvSpPr txBox="1"/>
          <p:nvPr/>
        </p:nvSpPr>
        <p:spPr>
          <a:xfrm>
            <a:off x="521982" y="10808989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For details, please see our paper: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3F2FB1-E919-45BB-8050-7975903A4937}"/>
              </a:ext>
            </a:extLst>
          </p:cNvPr>
          <p:cNvSpPr txBox="1"/>
          <p:nvPr/>
        </p:nvSpPr>
        <p:spPr>
          <a:xfrm>
            <a:off x="1873208" y="11459680"/>
            <a:ext cx="210117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Hyunjong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Choi, </a:t>
            </a:r>
            <a:r>
              <a:rPr lang="en-US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Yecheng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Xiang, and Hyoseung Kim, </a:t>
            </a:r>
            <a:r>
              <a:rPr lang="en-US" sz="2800" b="1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New Design of Priority-Driven Chain-Aware Scheduling for ROS2.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In 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IEEE Real-Time and Embedded Technology and Applications Symposium (RTAS)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2021. [ </a:t>
            </a:r>
            <a:r>
              <a:rPr lang="en-US" sz="2800" b="0" i="0" u="none" strike="noStrike" dirty="0">
                <a:solidFill>
                  <a:srgbClr val="337AB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14" tooltip="RTAS21"/>
              </a:rPr>
              <a:t>Paper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| </a:t>
            </a:r>
            <a:r>
              <a:rPr lang="en-US" sz="2800" b="0" i="0" u="none" strike="noStrike" dirty="0">
                <a:solidFill>
                  <a:srgbClr val="337AB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15" tooltip="Slides"/>
              </a:rPr>
              <a:t>Slides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 |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16"/>
              </a:rPr>
              <a:t>Video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]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6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4B10CE-0C58-4086-8C01-8B19D7529260}"/>
              </a:ext>
            </a:extLst>
          </p:cNvPr>
          <p:cNvSpPr txBox="1">
            <a:spLocks/>
          </p:cNvSpPr>
          <p:nvPr/>
        </p:nvSpPr>
        <p:spPr>
          <a:xfrm>
            <a:off x="628649" y="2516146"/>
            <a:ext cx="23255823" cy="942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Implemented as an extension to the </a:t>
            </a:r>
            <a:r>
              <a:rPr lang="en-US" sz="54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rclcpp</a:t>
            </a: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 wait-set executor</a:t>
            </a:r>
          </a:p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5400" b="0" dirty="0">
                <a:latin typeface="Helvetica" panose="020B0604020202020204" pitchFamily="34" charset="0"/>
                <a:cs typeface="Helvetica" panose="020B0604020202020204" pitchFamily="34" charset="0"/>
              </a:rPr>
              <a:t> executor API</a:t>
            </a: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 err="1"/>
              <a:t>PiCAS</a:t>
            </a:r>
            <a:r>
              <a:rPr lang="en-US" sz="8000" dirty="0"/>
              <a:t> Executor (1/2)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7A6F700-866C-4D13-9FA6-2E616308B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90B63B-FCF0-479B-BD87-1A2A4296E809}"/>
              </a:ext>
            </a:extLst>
          </p:cNvPr>
          <p:cNvSpPr txBox="1"/>
          <p:nvPr/>
        </p:nvSpPr>
        <p:spPr>
          <a:xfrm>
            <a:off x="18398023" y="8989025"/>
            <a:ext cx="516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client.hpp, service.hpp, timer.hpp, subscription_base.hpp, waitable.hpp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446EC-A677-492B-9EAB-6B1057CE3179}"/>
              </a:ext>
            </a:extLst>
          </p:cNvPr>
          <p:cNvSpPr txBox="1"/>
          <p:nvPr/>
        </p:nvSpPr>
        <p:spPr>
          <a:xfrm>
            <a:off x="17719457" y="3531213"/>
            <a:ext cx="6542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Default parameters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5FE88F-2489-4AB0-ABF9-3E046300A5B0}"/>
              </a:ext>
            </a:extLst>
          </p:cNvPr>
          <p:cNvSpPr txBox="1"/>
          <p:nvPr/>
        </p:nvSpPr>
        <p:spPr>
          <a:xfrm>
            <a:off x="499528" y="4145361"/>
            <a:ext cx="18460146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b="0" spc="-10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1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Set RT priority and CPU affinity of </a:t>
            </a:r>
            <a:r>
              <a:rPr lang="en-US" sz="3200" b="1" spc="-1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executor instance</a:t>
            </a:r>
            <a:endParaRPr lang="en-US" sz="3200" b="1" spc="-100" dirty="0"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set_executor_priority_cpu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priority,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cpu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endParaRPr lang="en-US" sz="2800" b="0" spc="-10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1" spc="-1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// Enable/Disable priority-based callback scheduling</a:t>
            </a:r>
            <a:endParaRPr lang="en-US" sz="3200" b="1" spc="-100" dirty="0"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enable_callback_priority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disable_callback_priority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2800" b="0" spc="-100" dirty="0"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1" spc="-1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// Set callback priority</a:t>
            </a:r>
            <a:endParaRPr lang="en-US" sz="3200" b="1" spc="-100" dirty="0"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set_callback_priority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rclcpp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TimerBase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SharedPtr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priority);</a:t>
            </a: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set_callback_priority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rclcpp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SubscriptionBase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SharedPtr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priority);</a:t>
            </a: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set_callback_priority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rclcpp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ServiceBase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SharedPtr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priority);</a:t>
            </a: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set_callback_priority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rclcpp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ClientBase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SharedPtr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priority);</a:t>
            </a:r>
          </a:p>
          <a:p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Executor::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set_callback_priority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rclcpp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WaitableBase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SharedPtr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priority);</a:t>
            </a:r>
          </a:p>
          <a:p>
            <a:endParaRPr lang="en-US" sz="2800" b="0" spc="-100" dirty="0"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200" b="1" spc="-1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// Spin for </a:t>
            </a:r>
            <a:r>
              <a:rPr lang="en-US" sz="3200" b="1" spc="-100" dirty="0" err="1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PiCAS</a:t>
            </a:r>
            <a:r>
              <a:rPr lang="en-US" sz="3200" b="1" spc="-1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 (RT executor priority &amp; CPU affinity)</a:t>
            </a:r>
          </a:p>
          <a:p>
            <a:r>
              <a:rPr lang="en-US" sz="2800" spc="-1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2800" b="0" spc="-100" dirty="0">
                <a:solidFill>
                  <a:schemeClr val="tx2">
                    <a:lumMod val="10000"/>
                  </a:schemeClr>
                </a:solidFill>
                <a:effectLst/>
                <a:latin typeface="Consolas" panose="020B0609020204030204" pitchFamily="49" charset="0"/>
              </a:rPr>
              <a:t>oid</a:t>
            </a:r>
            <a:r>
              <a:rPr lang="en-US" sz="2800" spc="-100" dirty="0">
                <a:solidFill>
                  <a:schemeClr val="tx2">
                    <a:lumMod val="1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spc="-100" dirty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SingleThreadedExecutor</a:t>
            </a:r>
            <a:r>
              <a:rPr lang="en-US" sz="2800" b="0" spc="-100" dirty="0">
                <a:solidFill>
                  <a:schemeClr val="tx2">
                    <a:lumMod val="1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800" b="0" spc="-100" dirty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spin_rt</a:t>
            </a:r>
            <a:r>
              <a:rPr lang="en-US" sz="2800" b="0" spc="-100" dirty="0">
                <a:solidFill>
                  <a:schemeClr val="tx2">
                    <a:lumMod val="10000"/>
                  </a:schemeClr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2800" b="0" spc="-100" dirty="0">
              <a:solidFill>
                <a:schemeClr val="tx1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D732FA-C188-4DB6-9DC9-73AB787AF22E}"/>
              </a:ext>
            </a:extLst>
          </p:cNvPr>
          <p:cNvSpPr/>
          <p:nvPr/>
        </p:nvSpPr>
        <p:spPr>
          <a:xfrm>
            <a:off x="17900073" y="4157986"/>
            <a:ext cx="6181350" cy="2416073"/>
          </a:xfrm>
          <a:prstGeom prst="roundRect">
            <a:avLst>
              <a:gd name="adj" fmla="val 14098"/>
            </a:avLst>
          </a:prstGeom>
          <a:noFill/>
          <a:ln w="762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class Executor</a:t>
            </a:r>
          </a:p>
          <a:p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{ ...</a:t>
            </a:r>
            <a:endParaRPr lang="en-US" sz="2200" b="0" spc="-100" dirty="0">
              <a:solidFill>
                <a:srgbClr val="C586C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spc="-10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2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PICAS</a:t>
            </a:r>
            <a:endParaRPr lang="en-US" sz="2200" b="0" spc="-10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1" spc="-10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callback_priority_enabled</a:t>
            </a:r>
            <a:r>
              <a:rPr lang="en-US" sz="2200" b="1" spc="-10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1" spc="-10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executor_priority</a:t>
            </a:r>
            <a:r>
              <a:rPr lang="en-US" sz="2200" b="1" spc="-10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0;</a:t>
            </a:r>
          </a:p>
          <a:p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1" spc="-10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executor_cpu</a:t>
            </a:r>
            <a:r>
              <a:rPr lang="en-US" sz="2200" b="1" spc="-10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200" b="0" spc="-10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0;</a:t>
            </a:r>
            <a:endParaRPr lang="en-US" sz="2200" b="0" spc="-10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E9C4E3-52C3-4889-BDE4-12C58AD1FED2}"/>
              </a:ext>
            </a:extLst>
          </p:cNvPr>
          <p:cNvSpPr/>
          <p:nvPr/>
        </p:nvSpPr>
        <p:spPr>
          <a:xfrm>
            <a:off x="17898730" y="7113264"/>
            <a:ext cx="6166369" cy="1818720"/>
          </a:xfrm>
          <a:prstGeom prst="roundRect">
            <a:avLst>
              <a:gd name="adj" fmla="val 10245"/>
            </a:avLst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r>
              <a:rPr lang="en-US" sz="2200" b="0" spc="-10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US" sz="22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PICAS</a:t>
            </a:r>
            <a:endParaRPr lang="en-US" sz="2200" b="0" spc="-10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200" b="0" spc="-10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1" spc="-100" dirty="0" err="1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callback_priority</a:t>
            </a:r>
            <a:r>
              <a:rPr lang="en-US" sz="2200" b="1" spc="-10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200" b="0" spc="-10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= 0;</a:t>
            </a:r>
          </a:p>
          <a:p>
            <a:r>
              <a:rPr lang="en-US" sz="2200" b="0" spc="-10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#endif</a:t>
            </a:r>
          </a:p>
          <a:p>
            <a:r>
              <a:rPr lang="en-US" sz="2200" spc="-1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...</a:t>
            </a:r>
            <a:endParaRPr lang="en-US" sz="2200" spc="-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5B181-2BAB-4A39-8E39-305E7CA44445}"/>
              </a:ext>
            </a:extLst>
          </p:cNvPr>
          <p:cNvSpPr txBox="1"/>
          <p:nvPr/>
        </p:nvSpPr>
        <p:spPr>
          <a:xfrm>
            <a:off x="19529928" y="6602736"/>
            <a:ext cx="317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executor.hpp</a:t>
            </a:r>
          </a:p>
        </p:txBody>
      </p:sp>
    </p:spTree>
    <p:extLst>
      <p:ext uri="{BB962C8B-B14F-4D97-AF65-F5344CB8AC3E}">
        <p14:creationId xmlns:p14="http://schemas.microsoft.com/office/powerpoint/2010/main" val="196057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Image"/>
          <p:cNvPicPr preferRelativeResize="0"/>
          <p:nvPr/>
        </p:nvPicPr>
        <p:blipFill rotWithShape="1">
          <a:blip r:embed="rId3">
            <a:alphaModFix/>
          </a:blip>
          <a:srcRect t="2147" b="80306"/>
          <a:stretch/>
        </p:blipFill>
        <p:spPr>
          <a:xfrm>
            <a:off x="-50800" y="-83047"/>
            <a:ext cx="24485601" cy="243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901" y="211627"/>
            <a:ext cx="2664872" cy="19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-20241" y="12769453"/>
            <a:ext cx="24424481" cy="996653"/>
          </a:xfrm>
          <a:prstGeom prst="rect">
            <a:avLst/>
          </a:prstGeom>
          <a:solidFill>
            <a:srgbClr val="54AF9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318901" y="12937575"/>
            <a:ext cx="62655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Helvetica Neue"/>
              <a:buNone/>
            </a:pPr>
            <a:r>
              <a:rPr lang="en-US" sz="33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roscon.ros.org/world/202</a:t>
            </a:r>
            <a:r>
              <a:rPr lang="en-US" sz="33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4B10CE-0C58-4086-8C01-8B19D7529260}"/>
              </a:ext>
            </a:extLst>
          </p:cNvPr>
          <p:cNvSpPr txBox="1">
            <a:spLocks/>
          </p:cNvSpPr>
          <p:nvPr/>
        </p:nvSpPr>
        <p:spPr>
          <a:xfrm>
            <a:off x="628649" y="2516145"/>
            <a:ext cx="23255823" cy="1056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9189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640080" indent="-571500">
              <a:buFont typeface="Wingdings" panose="05000000000000000000" pitchFamily="2" charset="2"/>
              <a:buChar char="q"/>
            </a:pPr>
            <a:r>
              <a:rPr lang="en-US" sz="5400" b="0" dirty="0">
                <a:solidFill>
                  <a:schemeClr val="tx2">
                    <a:lumMod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Implementation details</a:t>
            </a:r>
          </a:p>
          <a:p>
            <a:pPr marL="925830" indent="-857250">
              <a:buFont typeface="Wingdings" panose="05000000000000000000" pitchFamily="2" charset="2"/>
              <a:buChar char="§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0" indent="-571500">
              <a:buFont typeface="Wingdings" panose="05000000000000000000" pitchFamily="2" charset="2"/>
              <a:buChar char="q"/>
            </a:pPr>
            <a:endParaRPr lang="en-US" sz="5400" b="0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554480" lvl="2" indent="-571500">
              <a:buFont typeface="Wingdings" panose="05000000000000000000" pitchFamily="2" charset="2"/>
              <a:buChar char="q"/>
            </a:pPr>
            <a:endParaRPr lang="en-US" sz="6600" b="0" dirty="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Pro: waiting time for high-priority callback can be minimized</a:t>
            </a:r>
          </a:p>
          <a:p>
            <a:pPr marL="1371600" lvl="1" indent="-685800">
              <a:lnSpc>
                <a:spcPct val="100000"/>
              </a:lnSpc>
              <a:spcBef>
                <a:spcPts val="12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4400" b="0" dirty="0">
                <a:latin typeface="Helvetica" panose="020B0604020202020204" pitchFamily="34" charset="0"/>
                <a:cs typeface="Helvetica" panose="020B0604020202020204" pitchFamily="34" charset="0"/>
              </a:rPr>
              <a:t>Con: overhead; not good for high throughput of short, same-priority callbacks</a:t>
            </a:r>
            <a:endParaRPr lang="en-US" sz="5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D5147-8F74-4375-BD16-B3E16F7F8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7262F4-2CBB-4619-AC78-3B294C4EE821}"/>
              </a:ext>
            </a:extLst>
          </p:cNvPr>
          <p:cNvSpPr txBox="1">
            <a:spLocks/>
          </p:cNvSpPr>
          <p:nvPr/>
        </p:nvSpPr>
        <p:spPr>
          <a:xfrm>
            <a:off x="3659927" y="-83047"/>
            <a:ext cx="19695722" cy="19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8000" dirty="0" err="1"/>
              <a:t>PiCAS</a:t>
            </a:r>
            <a:r>
              <a:rPr lang="en-US" sz="8000" dirty="0"/>
              <a:t> Executor (2/2)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7A6F700-866C-4D13-9FA6-2E616308B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612" y="12853448"/>
            <a:ext cx="2718487" cy="828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492A10-0DE0-4531-98F9-C5B23333C535}"/>
              </a:ext>
            </a:extLst>
          </p:cNvPr>
          <p:cNvSpPr txBox="1"/>
          <p:nvPr/>
        </p:nvSpPr>
        <p:spPr>
          <a:xfrm>
            <a:off x="10326437" y="5732552"/>
            <a:ext cx="36181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Select the highest priority callback among all ready callbacks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84220D-C5EA-47FF-8A63-0E710928D00C}"/>
              </a:ext>
            </a:extLst>
          </p:cNvPr>
          <p:cNvSpPr/>
          <p:nvPr/>
        </p:nvSpPr>
        <p:spPr>
          <a:xfrm>
            <a:off x="448022" y="3599698"/>
            <a:ext cx="9351307" cy="4161934"/>
          </a:xfrm>
          <a:prstGeom prst="roundRect">
            <a:avLst>
              <a:gd name="adj" fmla="val 6126"/>
            </a:avLst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Bool </a:t>
            </a:r>
            <a:r>
              <a:rPr lang="en-US" sz="2400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Executor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4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get_next_executable</a:t>
            </a:r>
            <a:endParaRPr lang="en-US" sz="2400" b="0" dirty="0">
              <a:solidFill>
                <a:schemeClr val="accent2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bool success = false;</a:t>
            </a:r>
          </a:p>
          <a:p>
            <a:r>
              <a:rPr lang="en-US" sz="24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(!success) {</a:t>
            </a:r>
          </a:p>
          <a:p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24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wait_for_work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(timeout);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success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chemeClr val="accent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get_next_ready_executable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any_executable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67BE7A-7F28-4DD5-8CBF-D79E27EA16D4}"/>
              </a:ext>
            </a:extLst>
          </p:cNvPr>
          <p:cNvSpPr txBox="1"/>
          <p:nvPr/>
        </p:nvSpPr>
        <p:spPr>
          <a:xfrm>
            <a:off x="-20241" y="7787954"/>
            <a:ext cx="673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get_next_executable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of executor.cpp (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D4818B-97F8-417A-A519-C29B5C2D3727}"/>
              </a:ext>
            </a:extLst>
          </p:cNvPr>
          <p:cNvCxnSpPr>
            <a:cxnSpLocks/>
          </p:cNvCxnSpPr>
          <p:nvPr/>
        </p:nvCxnSpPr>
        <p:spPr>
          <a:xfrm flipH="1">
            <a:off x="9439111" y="6388085"/>
            <a:ext cx="901063" cy="398005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04E3B1-7429-4173-8543-636A2738827E}"/>
              </a:ext>
            </a:extLst>
          </p:cNvPr>
          <p:cNvCxnSpPr>
            <a:cxnSpLocks/>
          </p:cNvCxnSpPr>
          <p:nvPr/>
        </p:nvCxnSpPr>
        <p:spPr>
          <a:xfrm flipH="1">
            <a:off x="6028191" y="5077873"/>
            <a:ext cx="1225352" cy="52463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271580-67EF-4446-B315-22D5B14176FB}"/>
              </a:ext>
            </a:extLst>
          </p:cNvPr>
          <p:cNvSpPr txBox="1"/>
          <p:nvPr/>
        </p:nvSpPr>
        <p:spPr>
          <a:xfrm>
            <a:off x="7296157" y="4335326"/>
            <a:ext cx="488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Update wait-set whenever each callback completes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1AB8184-F2F1-4EEB-991A-7675EB4464EC}"/>
              </a:ext>
            </a:extLst>
          </p:cNvPr>
          <p:cNvSpPr/>
          <p:nvPr/>
        </p:nvSpPr>
        <p:spPr>
          <a:xfrm>
            <a:off x="628649" y="9912730"/>
            <a:ext cx="762000" cy="64427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9D4A6A-A065-4B20-A76D-E07882510553}"/>
              </a:ext>
            </a:extLst>
          </p:cNvPr>
          <p:cNvSpPr txBox="1"/>
          <p:nvPr/>
        </p:nvSpPr>
        <p:spPr>
          <a:xfrm>
            <a:off x="1651337" y="9841862"/>
            <a:ext cx="1776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Callbacks can be scheduled based on their priorities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CCF538E-DDD0-4872-9B5C-7FD739433885}"/>
              </a:ext>
            </a:extLst>
          </p:cNvPr>
          <p:cNvSpPr/>
          <p:nvPr/>
        </p:nvSpPr>
        <p:spPr>
          <a:xfrm>
            <a:off x="14479049" y="2516144"/>
            <a:ext cx="9456930" cy="6663156"/>
          </a:xfrm>
          <a:prstGeom prst="roundRect">
            <a:avLst>
              <a:gd name="adj" fmla="val 6126"/>
            </a:avLst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B0F0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92D050"/>
                </a:solidFill>
                <a:effectLst/>
                <a:latin typeface="Consolas" panose="020B0609020204030204" pitchFamily="49" charset="0"/>
              </a:rPr>
              <a:t>Executor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::</a:t>
            </a:r>
            <a:r>
              <a:rPr lang="en-US" sz="2400" b="0" dirty="0" err="1">
                <a:solidFill>
                  <a:schemeClr val="accent3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get_next_ready_executable</a:t>
            </a:r>
            <a:endParaRPr lang="en-US" sz="2400" b="0" dirty="0">
              <a:solidFill>
                <a:schemeClr val="accent3">
                  <a:lumMod val="50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memory_strategy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_-&gt;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get_next_waitable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weak_nodes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if (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any_exe.cb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highest_priority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any_exe.waitable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callback_priority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highest_priority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any_executable.waitable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callback_priority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any_executable.timer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any_executable.subscription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any_executable.service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any_executable.client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    else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any_executable.waitable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sz="2400" b="0" dirty="0">
                <a:solidFill>
                  <a:schemeClr val="tx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96C71-7C07-43F6-869A-44544D2D507C}"/>
              </a:ext>
            </a:extLst>
          </p:cNvPr>
          <p:cNvSpPr txBox="1"/>
          <p:nvPr/>
        </p:nvSpPr>
        <p:spPr>
          <a:xfrm>
            <a:off x="17799788" y="9238329"/>
            <a:ext cx="673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get_next_ready_executable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of executor.cpp (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PiCAS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9B38A2-74FB-4F86-B128-11DDC9F2FF50}"/>
              </a:ext>
            </a:extLst>
          </p:cNvPr>
          <p:cNvCxnSpPr>
            <a:cxnSpLocks/>
          </p:cNvCxnSpPr>
          <p:nvPr/>
        </p:nvCxnSpPr>
        <p:spPr>
          <a:xfrm>
            <a:off x="13810129" y="6642847"/>
            <a:ext cx="661579" cy="215153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604576"/>
      </p:ext>
    </p:extLst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1497</Words>
  <Application>Microsoft Office PowerPoint</Application>
  <PresentationFormat>Custom</PresentationFormat>
  <Paragraphs>381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Helvetica Neue</vt:lpstr>
      <vt:lpstr>Consolas</vt:lpstr>
      <vt:lpstr>Helvetica</vt:lpstr>
      <vt:lpstr>Calibri</vt:lpstr>
      <vt:lpstr>Arial</vt:lpstr>
      <vt:lpstr>Wingdings</vt:lpstr>
      <vt:lpstr>21_BasicWhite</vt:lpstr>
      <vt:lpstr>PowerPoint Presentation</vt:lpstr>
      <vt:lpstr>PowerPoint Presentation</vt:lpstr>
      <vt:lpstr>PowerPoint Presentation</vt:lpstr>
      <vt:lpstr>Motivation</vt:lpstr>
      <vt:lpstr>PowerPoint Presentation</vt:lpstr>
      <vt:lpstr>PiCAS: Priority-driven Chain-Aware Scheduling framework for ROS2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hyunjong</dc:creator>
  <cp:lastModifiedBy>Hyunjong Choi</cp:lastModifiedBy>
  <cp:revision>181</cp:revision>
  <dcterms:modified xsi:type="dcterms:W3CDTF">2021-10-19T23:36:35Z</dcterms:modified>
</cp:coreProperties>
</file>