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embeddedFontLst>
    <p:embeddedFont>
      <p:font typeface="Ubuntu Mon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iIFf5x9MexPU6w+ZtWHaUcMhWn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UbuntuMono-bold.fntdata"/><Relationship Id="rId11" Type="http://schemas.openxmlformats.org/officeDocument/2006/relationships/slide" Target="slides/slide7.xml"/><Relationship Id="rId22" Type="http://schemas.openxmlformats.org/officeDocument/2006/relationships/font" Target="fonts/UbuntuMono-boldItalic.fntdata"/><Relationship Id="rId10" Type="http://schemas.openxmlformats.org/officeDocument/2006/relationships/slide" Target="slides/slide6.xml"/><Relationship Id="rId21" Type="http://schemas.openxmlformats.org/officeDocument/2006/relationships/font" Target="fonts/UbuntuMon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UbuntuMono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f380705e35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gf380705e35_0_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f380705e35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5" name="Google Shape;165;gf380705e35_0_9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380705e3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0" name="Google Shape;170;gf380705e35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f380705e35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gf380705e35_0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f380705e35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4" name="Google Shape;184;gf380705e35_0_1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380705e3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gf380705e3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9" name="Google Shape;10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380705e3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gf380705e35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f380705e3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1" name="Google Shape;121;gf380705e35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380705e3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gf380705e35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380705e35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gf380705e35_0_6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380705e3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gf380705e35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5" y="-1256505"/>
            <a:ext cx="4351336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6" y="1956597"/>
            <a:ext cx="5811834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4" y="-596102"/>
            <a:ext cx="5811834" cy="7734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47" y="1709735"/>
            <a:ext cx="10515600" cy="2852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47" y="4589465"/>
            <a:ext cx="105156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98989"/>
              </a:buClr>
              <a:buSzPts val="2400"/>
              <a:buNone/>
              <a:defRPr sz="2400">
                <a:solidFill>
                  <a:srgbClr val="898989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3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4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4" y="1681160"/>
            <a:ext cx="5157782" cy="8239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4" y="2505071"/>
            <a:ext cx="5157782" cy="3684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0"/>
            <a:ext cx="5183184" cy="8239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1"/>
            <a:ext cx="5183184" cy="3684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4" y="457200"/>
            <a:ext cx="393224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4" y="457200"/>
            <a:ext cx="393224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hyperlink" Target="https://github.com/ros2/examples/blob/galactic/rclcpp/topics/minimal_subscriber/lambda.cpp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hyperlink" Target="https://github.com/ros2/examples/blob/447580d858999170337676164fb1e582ffcefd00/rclcpp/wait_set/src/wait_set.cpp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3" y="1122361"/>
            <a:ext cx="9144000" cy="22468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5400"/>
              <a:buFont typeface="Calibri"/>
              <a:buNone/>
            </a:pPr>
            <a:r>
              <a:rPr b="1" lang="en-US" sz="5400">
                <a:solidFill>
                  <a:srgbClr val="1F3864"/>
                </a:solidFill>
              </a:rPr>
              <a:t>Execution in ROS 2</a:t>
            </a:r>
            <a:endParaRPr sz="5400">
              <a:solidFill>
                <a:srgbClr val="1F3864"/>
              </a:solidFill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October 19</a:t>
            </a:r>
            <a:r>
              <a:rPr baseline="30000" lang="en-US"/>
              <a:t>th</a:t>
            </a:r>
            <a:r>
              <a:rPr lang="en-US"/>
              <a:t>, 2021</a:t>
            </a:r>
            <a:endParaRPr/>
          </a:p>
        </p:txBody>
      </p:sp>
      <p:pic>
        <p:nvPicPr>
          <p:cNvPr descr="Open Robotics"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5726" y="5791842"/>
            <a:ext cx="2188048" cy="6296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f380705e35_0_88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How</a:t>
            </a:r>
            <a:endParaRPr/>
          </a:p>
        </p:txBody>
      </p:sp>
      <p:sp>
        <p:nvSpPr>
          <p:cNvPr id="159" name="Google Shape;159;gf380705e35_0_88"/>
          <p:cNvSpPr txBox="1"/>
          <p:nvPr>
            <p:ph idx="1" type="body"/>
          </p:nvPr>
        </p:nvSpPr>
        <p:spPr>
          <a:xfrm>
            <a:off x="838203" y="1336432"/>
            <a:ext cx="105156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Why callback groups?</a:t>
            </a:r>
            <a:endParaRPr/>
          </a:p>
          <a:p>
            <a:pPr indent="-3683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Avoid starvation by letting user hint to executor what tasks are mutually exclusive.</a:t>
            </a:r>
            <a:endParaRPr sz="2200"/>
          </a:p>
        </p:txBody>
      </p:sp>
      <p:pic>
        <p:nvPicPr>
          <p:cNvPr descr="Open Robotics" id="160" name="Google Shape;160;gf380705e35_0_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f380705e35_0_8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38388" y="4206700"/>
            <a:ext cx="7003377" cy="1848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f380705e35_0_8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38411" y="2228350"/>
            <a:ext cx="6833930" cy="1959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f380705e35_0_97"/>
          <p:cNvSpPr txBox="1"/>
          <p:nvPr>
            <p:ph type="title"/>
          </p:nvPr>
        </p:nvSpPr>
        <p:spPr>
          <a:xfrm>
            <a:off x="838203" y="2636379"/>
            <a:ext cx="10515600" cy="91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What’s Next?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380705e35_0_6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State</a:t>
            </a:r>
            <a:r>
              <a:rPr b="1" lang="en-US">
                <a:solidFill>
                  <a:srgbClr val="1F3864"/>
                </a:solidFill>
              </a:rPr>
              <a:t> of Execution in rclcpp today</a:t>
            </a:r>
            <a:endParaRPr/>
          </a:p>
        </p:txBody>
      </p:sp>
      <p:sp>
        <p:nvSpPr>
          <p:cNvPr id="173" name="Google Shape;173;gf380705e35_0_6"/>
          <p:cNvSpPr txBox="1"/>
          <p:nvPr>
            <p:ph idx="1" type="body"/>
          </p:nvPr>
        </p:nvSpPr>
        <p:spPr>
          <a:xfrm>
            <a:off x="838203" y="1336432"/>
            <a:ext cx="105156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SingleThreadedExecutor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MultiThreadedExecutor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StaticSingleThreadedExecutor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Drawbacks: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No (easy) exposed scheduling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rmw/rcl wait set interface inefficient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only supports simple callback options (e.g. triggered only on new messages)</a:t>
            </a:r>
            <a:endParaRPr/>
          </a:p>
        </p:txBody>
      </p:sp>
      <p:pic>
        <p:nvPicPr>
          <p:cNvPr descr="Open Robotics" id="174" name="Google Shape;174;gf380705e35_0_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f380705e35_0_48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Future Work</a:t>
            </a:r>
            <a:endParaRPr/>
          </a:p>
        </p:txBody>
      </p:sp>
      <p:sp>
        <p:nvSpPr>
          <p:cNvPr id="180" name="Google Shape;180;gf380705e35_0_48"/>
          <p:cNvSpPr txBox="1"/>
          <p:nvPr>
            <p:ph idx="1" type="body"/>
          </p:nvPr>
        </p:nvSpPr>
        <p:spPr>
          <a:xfrm>
            <a:off x="838203" y="1336432"/>
            <a:ext cx="105156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Replace current SingleThreadedExecutor with design used in StaticSingleThreadedExecutor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Reimplement MultiThreadedExecutor and StaticSingleThreadedExecutor using rclcpp::WaitSet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Experiment with rclcpp::WaitSet based on upcoming “listener”-style rmw API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Include more kinds of executor designs in rclcpp and document which to use when for various use cases</a:t>
            </a:r>
            <a:endParaRPr/>
          </a:p>
        </p:txBody>
      </p:sp>
      <p:pic>
        <p:nvPicPr>
          <p:cNvPr descr="Open Robotics" id="181" name="Google Shape;181;gf380705e35_0_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f380705e35_0_101"/>
          <p:cNvSpPr txBox="1"/>
          <p:nvPr>
            <p:ph type="title"/>
          </p:nvPr>
        </p:nvSpPr>
        <p:spPr>
          <a:xfrm>
            <a:off x="838203" y="2636379"/>
            <a:ext cx="10515600" cy="91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Questions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3" y="365129"/>
            <a:ext cx="10515600" cy="7743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Overview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3" y="1336432"/>
            <a:ext cx="10515600" cy="48405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Traditional “ROS” Approach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What: Subscriptions, Services Client/Server, Timers, QoS Events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When: Triggering on all Messages, some Messages, Timer, etc.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Where: Proactor/Callback versus Reactor/Polling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How: Reactor Pattern with Wait Sets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How: Proactor Pattern with ROS 2 Executor and Callback Groups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How: Proactor Pattern with DDS Listener API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>
                <a:solidFill>
                  <a:schemeClr val="dk1"/>
                </a:solidFill>
              </a:rPr>
              <a:t>State of Execution in rclcpp today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Future Work</a:t>
            </a:r>
            <a:endParaRPr/>
          </a:p>
        </p:txBody>
      </p:sp>
      <p:pic>
        <p:nvPicPr>
          <p:cNvPr descr="Open Robotics"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3" cy="490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f380705e35_0_0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Traditional “ROS” Approach</a:t>
            </a:r>
            <a:endParaRPr/>
          </a:p>
        </p:txBody>
      </p:sp>
      <p:sp>
        <p:nvSpPr>
          <p:cNvPr id="99" name="Google Shape;99;gf380705e35_0_0"/>
          <p:cNvSpPr txBox="1"/>
          <p:nvPr>
            <p:ph idx="1" type="body"/>
          </p:nvPr>
        </p:nvSpPr>
        <p:spPr>
          <a:xfrm>
            <a:off x="838203" y="1336432"/>
            <a:ext cx="105156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User provides callback that is called for each message received.</a:t>
            </a:r>
            <a:endParaRPr/>
          </a:p>
        </p:txBody>
      </p:sp>
      <p:pic>
        <p:nvPicPr>
          <p:cNvPr descr="Open Robotics" id="100" name="Google Shape;100;gf380705e3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f380705e35_0_0"/>
          <p:cNvSpPr txBox="1"/>
          <p:nvPr/>
        </p:nvSpPr>
        <p:spPr>
          <a:xfrm>
            <a:off x="838200" y="2012325"/>
            <a:ext cx="6902400" cy="306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class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MinimalSubscriber 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public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rclcpp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57900"/>
                </a:solidFill>
                <a:latin typeface="Ubuntu Mono"/>
                <a:ea typeface="Ubuntu Mono"/>
                <a:cs typeface="Ubuntu Mono"/>
                <a:sym typeface="Ubuntu Mono"/>
              </a:rPr>
              <a:t>public: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MinimalSubscriber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Node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11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"minimal_subscriber"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subscription_ 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this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create_subscription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std_msgs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msg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String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</a:t>
            </a:r>
            <a:r>
              <a:rPr lang="en-US" sz="11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"topic"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</a:t>
            </a:r>
            <a:r>
              <a:rPr b="1" lang="en-US" sz="11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10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[</a:t>
            </a: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this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](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std_msgs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msg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String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UniquePtr msg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RCLCPP_INFO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this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get_logger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(),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-US" sz="11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"I heard: '%s'"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msg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data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c_str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());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});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57900"/>
                </a:solidFill>
                <a:latin typeface="Ubuntu Mono"/>
                <a:ea typeface="Ubuntu Mono"/>
                <a:cs typeface="Ubuntu Mono"/>
                <a:sym typeface="Ubuntu Mono"/>
              </a:rPr>
              <a:t>private: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rclcpp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Subscription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std_msgs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msg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String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SharedPtr subscription_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};</a:t>
            </a:r>
            <a:endParaRPr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02" name="Google Shape;102;gf380705e35_0_0"/>
          <p:cNvSpPr txBox="1"/>
          <p:nvPr/>
        </p:nvSpPr>
        <p:spPr>
          <a:xfrm>
            <a:off x="1333350" y="2407400"/>
            <a:ext cx="4074000" cy="1369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int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main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int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argc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char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*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argv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[])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rclcpp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init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argc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argv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rclcpp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spin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std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make_shared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MinimalSubscriber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());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rclcpp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shutdown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return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11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0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endParaRPr>
              <a:latin typeface="Ubuntu Mono"/>
              <a:ea typeface="Ubuntu Mono"/>
              <a:cs typeface="Ubuntu Mono"/>
              <a:sym typeface="Ubuntu Mono"/>
            </a:endParaRPr>
          </a:p>
        </p:txBody>
      </p:sp>
      <p:cxnSp>
        <p:nvCxnSpPr>
          <p:cNvPr id="103" name="Google Shape;103;gf380705e35_0_0"/>
          <p:cNvCxnSpPr/>
          <p:nvPr/>
        </p:nvCxnSpPr>
        <p:spPr>
          <a:xfrm>
            <a:off x="1629625" y="3170708"/>
            <a:ext cx="3339600" cy="24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gf380705e35_0_0"/>
          <p:cNvSpPr txBox="1"/>
          <p:nvPr/>
        </p:nvSpPr>
        <p:spPr>
          <a:xfrm>
            <a:off x="5944450" y="2407400"/>
            <a:ext cx="4308600" cy="170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void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rclcpp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spin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rclcpp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node_interfaces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NodeBaseInterface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SharedPtr node_ptr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rclcpp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executors</a:t>
            </a:r>
            <a:r>
              <a:rPr b="1" lang="en-US" sz="11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SingleThreadedExecutor exec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exec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add_node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node_ptr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exec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spin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exec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remove_node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node_ptr</a:t>
            </a: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11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endParaRPr>
              <a:latin typeface="Ubuntu Mono"/>
              <a:ea typeface="Ubuntu Mono"/>
              <a:cs typeface="Ubuntu Mono"/>
              <a:sym typeface="Ubuntu Mono"/>
            </a:endParaRPr>
          </a:p>
        </p:txBody>
      </p:sp>
      <p:cxnSp>
        <p:nvCxnSpPr>
          <p:cNvPr id="105" name="Google Shape;105;gf380705e35_0_0"/>
          <p:cNvCxnSpPr>
            <a:endCxn id="104" idx="1"/>
          </p:cNvCxnSpPr>
          <p:nvPr/>
        </p:nvCxnSpPr>
        <p:spPr>
          <a:xfrm>
            <a:off x="4963150" y="3191450"/>
            <a:ext cx="981300" cy="702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6" name="Google Shape;106;gf380705e35_0_0"/>
          <p:cNvSpPr txBox="1"/>
          <p:nvPr/>
        </p:nvSpPr>
        <p:spPr>
          <a:xfrm>
            <a:off x="838200" y="5586400"/>
            <a:ext cx="794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https://github.com/ros2/examples/blob/galactic/rclcpp/topics/minimal_subscriber/lambda.cpp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"/>
          <p:cNvSpPr txBox="1"/>
          <p:nvPr>
            <p:ph type="title"/>
          </p:nvPr>
        </p:nvSpPr>
        <p:spPr>
          <a:xfrm>
            <a:off x="838203" y="2636379"/>
            <a:ext cx="10515600" cy="915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What, When, Where, and How of Execution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f380705e35_0_12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What</a:t>
            </a:r>
            <a:endParaRPr/>
          </a:p>
        </p:txBody>
      </p:sp>
      <p:sp>
        <p:nvSpPr>
          <p:cNvPr id="117" name="Google Shape;117;gf380705e35_0_12"/>
          <p:cNvSpPr txBox="1"/>
          <p:nvPr>
            <p:ph idx="1" type="body"/>
          </p:nvPr>
        </p:nvSpPr>
        <p:spPr>
          <a:xfrm>
            <a:off x="838203" y="1336432"/>
            <a:ext cx="105156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Subscriptions</a:t>
            </a:r>
            <a:endParaRPr/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 message is received on a topic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Service Servers</a:t>
            </a:r>
            <a:endParaRPr/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 request is received from a Service Client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Service Clients</a:t>
            </a:r>
            <a:endParaRPr/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 response is received from the Service Server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Timers</a:t>
            </a:r>
            <a:endParaRPr/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 timer expired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QoS Events</a:t>
            </a:r>
            <a:endParaRPr/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Deadline missed, liveliness lost, incompatible QoS offered, etc.</a:t>
            </a:r>
            <a:endParaRPr sz="2000"/>
          </a:p>
        </p:txBody>
      </p:sp>
      <p:pic>
        <p:nvPicPr>
          <p:cNvPr descr="Open Robotics" id="118" name="Google Shape;118;gf380705e35_0_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f380705e35_0_18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When</a:t>
            </a:r>
            <a:endParaRPr/>
          </a:p>
        </p:txBody>
      </p:sp>
      <p:sp>
        <p:nvSpPr>
          <p:cNvPr id="124" name="Google Shape;124;gf380705e35_0_18"/>
          <p:cNvSpPr txBox="1"/>
          <p:nvPr>
            <p:ph idx="1" type="body"/>
          </p:nvPr>
        </p:nvSpPr>
        <p:spPr>
          <a:xfrm>
            <a:off x="838202" y="1336425"/>
            <a:ext cx="52482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Proactor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</a:t>
            </a:r>
            <a:r>
              <a:rPr lang="en-US"/>
              <a:t>aits for the read/write to be </a:t>
            </a:r>
            <a:r>
              <a:rPr i="1" lang="en-US"/>
              <a:t>completed</a:t>
            </a:r>
            <a:endParaRPr i="1"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system takes data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e.g. Window’s IOCP API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ROS 2’s executors is an example of Proactor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DDS’s Listener API is an example of Proactor</a:t>
            </a:r>
            <a:endParaRPr/>
          </a:p>
        </p:txBody>
      </p:sp>
      <p:pic>
        <p:nvPicPr>
          <p:cNvPr descr="Open Robotics" id="125" name="Google Shape;125;gf380705e35_0_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gf380705e35_0_18"/>
          <p:cNvSpPr txBox="1"/>
          <p:nvPr/>
        </p:nvSpPr>
        <p:spPr>
          <a:xfrm>
            <a:off x="6364175" y="1530850"/>
            <a:ext cx="5722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f380705e35_0_18"/>
          <p:cNvSpPr txBox="1"/>
          <p:nvPr>
            <p:ph idx="1" type="body"/>
          </p:nvPr>
        </p:nvSpPr>
        <p:spPr>
          <a:xfrm>
            <a:off x="6086400" y="1336425"/>
            <a:ext cx="52674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Reactor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waits for the read/write operation to be </a:t>
            </a:r>
            <a:r>
              <a:rPr i="1" lang="en-US"/>
              <a:t>ready</a:t>
            </a:r>
            <a:endParaRPr i="1"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user takes data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e.g. select, kqueue, epoll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ROS 2’s and DDS’s “Wait Set” pattern is an example of Reactor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f380705e35_0_24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Where (or who takes the data)</a:t>
            </a:r>
            <a:endParaRPr/>
          </a:p>
        </p:txBody>
      </p:sp>
      <p:sp>
        <p:nvSpPr>
          <p:cNvPr id="133" name="Google Shape;133;gf380705e35_0_24"/>
          <p:cNvSpPr txBox="1"/>
          <p:nvPr>
            <p:ph idx="1" type="body"/>
          </p:nvPr>
        </p:nvSpPr>
        <p:spPr>
          <a:xfrm>
            <a:off x="838203" y="1336432"/>
            <a:ext cx="105156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ROS 2’s Executor: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Data is taken by the executor and given to the user’s callback.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The consequence of this is that scheduling, i.e. what gets taken first when there multiple things ready, is built into the executor.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Wait Set approach: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Data is taken by the user, after waiting.</a:t>
            </a:r>
            <a:endParaRPr/>
          </a:p>
          <a:p>
            <a:pPr indent="-3810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Scheduling in this case is handled by the user.</a:t>
            </a:r>
            <a:endParaRPr/>
          </a:p>
        </p:txBody>
      </p:sp>
      <p:pic>
        <p:nvPicPr>
          <p:cNvPr descr="Open Robotics" id="134" name="Google Shape;134;gf380705e35_0_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f380705e35_0_62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How</a:t>
            </a:r>
            <a:endParaRPr/>
          </a:p>
        </p:txBody>
      </p:sp>
      <p:sp>
        <p:nvSpPr>
          <p:cNvPr id="140" name="Google Shape;140;gf380705e35_0_62"/>
          <p:cNvSpPr txBox="1"/>
          <p:nvPr>
            <p:ph idx="1" type="body"/>
          </p:nvPr>
        </p:nvSpPr>
        <p:spPr>
          <a:xfrm>
            <a:off x="838203" y="1336432"/>
            <a:ext cx="105156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Reactor Pattern using a wait set</a:t>
            </a:r>
            <a:endParaRPr/>
          </a:p>
        </p:txBody>
      </p:sp>
      <p:pic>
        <p:nvPicPr>
          <p:cNvPr descr="Open Robotics" id="141" name="Google Shape;141;gf380705e35_0_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gf380705e35_0_62"/>
          <p:cNvSpPr txBox="1"/>
          <p:nvPr/>
        </p:nvSpPr>
        <p:spPr>
          <a:xfrm>
            <a:off x="838200" y="2073475"/>
            <a:ext cx="4402500" cy="3440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auto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do_nothing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[](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std_msgs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msg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String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UniquePtr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assert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false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);};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auto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sub1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node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create_subscription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std_msgs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msg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String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endParaRPr b="1"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  "~/chatter"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10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do_nothing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auto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sub2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node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create_subscription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std_msgs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msg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String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endParaRPr b="1"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  "~/chatter"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10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do_nothing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auto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guard_condition1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std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make_shared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GuardCondition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auto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guard_condition2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std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make_shared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GuardCondition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();</a:t>
            </a:r>
            <a:endParaRPr b="1"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solidFill>
                  <a:srgbClr val="8F5902"/>
                </a:solidFill>
                <a:latin typeface="Ubuntu Mono"/>
                <a:ea typeface="Ubuntu Mono"/>
                <a:cs typeface="Ubuntu Mono"/>
                <a:sym typeface="Ubuntu Mono"/>
              </a:rPr>
              <a:t>// ...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WaitSet wait_set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std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vector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WaitSet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SubscriptionEntry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{{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sub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}},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{},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std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vector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GuardCondition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SharedPtr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&gt;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guard_condition1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900">
                <a:solidFill>
                  <a:srgbClr val="8F5902"/>
                </a:solidFill>
                <a:latin typeface="Ubuntu Mono"/>
                <a:ea typeface="Ubuntu Mono"/>
                <a:cs typeface="Ubuntu Mono"/>
                <a:sym typeface="Ubuntu Mono"/>
              </a:rPr>
              <a:t>// ...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wait_set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add_subscription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sub2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wait_set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add_guard_condition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guard_condition2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43" name="Google Shape;143;gf380705e35_0_62"/>
          <p:cNvSpPr txBox="1"/>
          <p:nvPr/>
        </p:nvSpPr>
        <p:spPr>
          <a:xfrm>
            <a:off x="-2030850" y="740750"/>
            <a:ext cx="426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f380705e35_0_62"/>
          <p:cNvSpPr txBox="1"/>
          <p:nvPr/>
        </p:nvSpPr>
        <p:spPr>
          <a:xfrm>
            <a:off x="5831100" y="2073475"/>
            <a:ext cx="5522700" cy="3959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auto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wait_result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wait_set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chrono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seconds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b="1" lang="en-US" sz="9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1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if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wait_result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kind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WaitResultKind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Ready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</a:t>
            </a:r>
            <a:r>
              <a:rPr i="1" lang="en-US" sz="900">
                <a:solidFill>
                  <a:srgbClr val="8F5902"/>
                </a:solidFill>
                <a:latin typeface="Ubuntu Mono"/>
                <a:ea typeface="Ubuntu Mono"/>
                <a:cs typeface="Ubuntu Mono"/>
                <a:sym typeface="Ubuntu Mono"/>
              </a:rPr>
              <a:t>// iterate over ready subscriptions, guard conditions, etc and handle them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for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size_t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i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0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i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&lt;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subscriptions_num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i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++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if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wait_result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get_wait_set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get_rcl_wait_set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subscriptions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[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i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])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RCLCPP_INFO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get_logger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-US" sz="9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"subscription %zu triggered"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i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+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1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std_msgs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msg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String msg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MessageInfo msg_info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if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sub_vector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at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i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take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msg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msg_info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  RCLCPP_INFO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    node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get_logger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(),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    </a:t>
            </a:r>
            <a:r>
              <a:rPr lang="en-US" sz="9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"subscription %zu: I heard '%s'"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i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+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1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msg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data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c_str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else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  RCLCPP_INFO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get_logger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-US" sz="9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"subscription %zu: No message"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i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+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0000CF"/>
                </a:solidFill>
                <a:latin typeface="Ubuntu Mono"/>
                <a:ea typeface="Ubuntu Mono"/>
                <a:cs typeface="Ubuntu Mono"/>
                <a:sym typeface="Ubuntu Mono"/>
              </a:rPr>
              <a:t>1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 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 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else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if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wait_result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kind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WaitResultKind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Timeout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RCLCPP_INFO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get_logger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-US" sz="9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"wait-set waiting failed with timeout"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else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204A87"/>
                </a:solidFill>
                <a:latin typeface="Ubuntu Mono"/>
                <a:ea typeface="Ubuntu Mono"/>
                <a:cs typeface="Ubuntu Mono"/>
                <a:sym typeface="Ubuntu Mono"/>
              </a:rPr>
              <a:t>if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wait_result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kind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==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rclcpp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WaitResultKind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::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Empty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{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  RCLCPP_INFO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node</a:t>
            </a:r>
            <a:r>
              <a:rPr b="1" lang="en-US" sz="900">
                <a:solidFill>
                  <a:srgbClr val="CE5C00"/>
                </a:solidFill>
                <a:latin typeface="Ubuntu Mono"/>
                <a:ea typeface="Ubuntu Mono"/>
                <a:cs typeface="Ubuntu Mono"/>
                <a:sym typeface="Ubuntu Mono"/>
              </a:rPr>
              <a:t>-&gt;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get_logger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(),</a:t>
            </a: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-US" sz="900">
                <a:solidFill>
                  <a:srgbClr val="4E9A06"/>
                </a:solidFill>
                <a:latin typeface="Ubuntu Mono"/>
                <a:ea typeface="Ubuntu Mono"/>
                <a:cs typeface="Ubuntu Mono"/>
                <a:sym typeface="Ubuntu Mono"/>
              </a:rPr>
              <a:t>"wait-set waiting failed because wait-set is empty"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);</a:t>
            </a:r>
            <a:endParaRPr sz="900">
              <a:solidFill>
                <a:schemeClr val="dk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  </a:t>
            </a:r>
            <a:r>
              <a:rPr b="1" lang="en-US" sz="900">
                <a:solidFill>
                  <a:schemeClr val="dk1"/>
                </a:solidFill>
                <a:latin typeface="Ubuntu Mono"/>
                <a:ea typeface="Ubuntu Mono"/>
                <a:cs typeface="Ubuntu Mono"/>
                <a:sym typeface="Ubuntu Mono"/>
              </a:rPr>
              <a:t>}</a:t>
            </a:r>
            <a:endParaRPr sz="900"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45" name="Google Shape;145;gf380705e35_0_62"/>
          <p:cNvSpPr txBox="1"/>
          <p:nvPr/>
        </p:nvSpPr>
        <p:spPr>
          <a:xfrm>
            <a:off x="845909" y="6097600"/>
            <a:ext cx="1051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https://github.com/ros2/examples/blob/447580d858999170337676164fb1e582ffcefd00/rclcpp/wait_set/src/wait_set.cpp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380705e35_0_36"/>
          <p:cNvSpPr txBox="1"/>
          <p:nvPr>
            <p:ph type="title"/>
          </p:nvPr>
        </p:nvSpPr>
        <p:spPr>
          <a:xfrm>
            <a:off x="838203" y="365129"/>
            <a:ext cx="105156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1F3864"/>
                </a:solidFill>
              </a:rPr>
              <a:t>How</a:t>
            </a:r>
            <a:endParaRPr/>
          </a:p>
        </p:txBody>
      </p:sp>
      <p:sp>
        <p:nvSpPr>
          <p:cNvPr id="151" name="Google Shape;151;gf380705e35_0_36"/>
          <p:cNvSpPr txBox="1"/>
          <p:nvPr>
            <p:ph idx="1" type="body"/>
          </p:nvPr>
        </p:nvSpPr>
        <p:spPr>
          <a:xfrm>
            <a:off x="838203" y="1336432"/>
            <a:ext cx="10515600" cy="48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Executor uses Reactor pattern to provide Proactor pattern</a:t>
            </a:r>
            <a:endParaRPr/>
          </a:p>
        </p:txBody>
      </p:sp>
      <p:pic>
        <p:nvPicPr>
          <p:cNvPr descr="Open Robotics" id="152" name="Google Shape;152;gf380705e35_0_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8081" y="6128413"/>
            <a:ext cx="1706254" cy="490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f380705e35_0_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6175" y="1804825"/>
            <a:ext cx="7559650" cy="4814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2021-09-22T17:53:35Z</dcterms:created>
  <dc:creator>Michael Jeronimo</dc:creator>
</cp:coreProperties>
</file>